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6" r:id="rId3"/>
    <p:sldMasterId id="2147483708" r:id="rId4"/>
  </p:sldMasterIdLst>
  <p:notesMasterIdLst>
    <p:notesMasterId r:id="rId38"/>
  </p:notesMasterIdLst>
  <p:sldIdLst>
    <p:sldId id="256" r:id="rId5"/>
    <p:sldId id="349" r:id="rId6"/>
    <p:sldId id="348" r:id="rId7"/>
    <p:sldId id="320" r:id="rId8"/>
    <p:sldId id="350" r:id="rId9"/>
    <p:sldId id="266" r:id="rId10"/>
    <p:sldId id="322" r:id="rId11"/>
    <p:sldId id="331" r:id="rId12"/>
    <p:sldId id="330" r:id="rId13"/>
    <p:sldId id="332" r:id="rId14"/>
    <p:sldId id="267" r:id="rId15"/>
    <p:sldId id="257" r:id="rId16"/>
    <p:sldId id="285" r:id="rId17"/>
    <p:sldId id="290" r:id="rId18"/>
    <p:sldId id="287" r:id="rId19"/>
    <p:sldId id="270" r:id="rId20"/>
    <p:sldId id="304" r:id="rId21"/>
    <p:sldId id="301" r:id="rId22"/>
    <p:sldId id="298" r:id="rId23"/>
    <p:sldId id="273" r:id="rId24"/>
    <p:sldId id="334" r:id="rId25"/>
    <p:sldId id="295" r:id="rId26"/>
    <p:sldId id="336" r:id="rId27"/>
    <p:sldId id="338" r:id="rId28"/>
    <p:sldId id="342" r:id="rId29"/>
    <p:sldId id="340" r:id="rId30"/>
    <p:sldId id="343" r:id="rId31"/>
    <p:sldId id="344" r:id="rId32"/>
    <p:sldId id="354" r:id="rId33"/>
    <p:sldId id="260" r:id="rId34"/>
    <p:sldId id="314" r:id="rId35"/>
    <p:sldId id="309" r:id="rId36"/>
    <p:sldId id="276" r:id="rId3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43" autoAdjust="0"/>
    <p:restoredTop sz="94725" autoAdjust="0"/>
  </p:normalViewPr>
  <p:slideViewPr>
    <p:cSldViewPr snapToGrid="0">
      <p:cViewPr varScale="1">
        <p:scale>
          <a:sx n="86" d="100"/>
          <a:sy n="86" d="100"/>
        </p:scale>
        <p:origin x="126" y="90"/>
      </p:cViewPr>
      <p:guideLst/>
    </p:cSldViewPr>
  </p:slideViewPr>
  <p:outlineViewPr>
    <p:cViewPr>
      <p:scale>
        <a:sx n="33" d="100"/>
        <a:sy n="33" d="100"/>
      </p:scale>
      <p:origin x="0" y="-454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475C3-AA65-4847-8BF9-FC7EC24B2355}" type="datetimeFigureOut">
              <a:rPr lang="pl-PL" smtClean="0"/>
              <a:t>2020-04-11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A8A6A9-01F5-4FEE-A22B-62D56D7BE4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5904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3090B8F4-2D10-4C47-9AC6-567FA5653EA5}" type="slidenum">
              <a:rPr lang="pl-PL" altLang="pl-PL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6</a:t>
            </a:fld>
            <a:endParaRPr lang="pl-PL" altLang="pl-PL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14A48A00-77DA-4C14-8899-2D137FF1DAAE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6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6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1E840EAD-9566-4022-9D5F-C7DB51022083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6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7" name="Text Box 3"/>
          <p:cNvSpPr txBox="1">
            <a:spLocks noChangeArrowheads="1"/>
          </p:cNvSpPr>
          <p:nvPr/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2961A44C-A112-4D3E-86D4-36D8B45B4AC3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6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8" name="Rectangle 4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9" name="Rectangle 5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83394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B6A7C286-77DA-45E3-AAC0-1275D118C763}" type="slidenum">
              <a:rPr kumimoji="0" lang="pl-PL" altLang="pl-P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8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98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5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0A8B89BC-1842-4B31-99C3-7CFF89D45E7E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5000"/>
                </a:lnSpc>
                <a:spcBef>
                  <a:spcPct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8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98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5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516B153D-F09B-46D1-A7BE-BF20BEB05F8F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5000"/>
                </a:lnSpc>
                <a:spcBef>
                  <a:spcPct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8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989" name="Text Box 3"/>
          <p:cNvSpPr txBox="1">
            <a:spLocks noChangeArrowheads="1"/>
          </p:cNvSpPr>
          <p:nvPr/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5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F4A77772-CD69-4F03-9B41-8C027F9F077F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5000"/>
                </a:lnSpc>
                <a:spcBef>
                  <a:spcPct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8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990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9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37711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4DE21EBB-FE70-4C2C-BE57-DBC90058C103}" type="slidenum">
              <a:rPr lang="pl-PL" altLang="pl-PL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11</a:t>
            </a:fld>
            <a:endParaRPr lang="pl-PL" altLang="pl-PL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2CD157DA-A724-4D96-8365-3CB6BD83A256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11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4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7C8C140C-B19E-4589-A7DA-9002A15E6152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11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5" name="Text Box 3"/>
          <p:cNvSpPr txBox="1">
            <a:spLocks noChangeArrowheads="1"/>
          </p:cNvSpPr>
          <p:nvPr/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6F28816F-6F47-485B-90B5-27C92282EDB9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11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6" name="Rectangle 4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7" name="Rectangle 5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37849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63CC3B06-509A-474F-A23C-DA9D2003D5D0}" type="slidenum">
              <a:rPr kumimoji="0" lang="pl-PL" altLang="pl-P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Lucida Sans Unicode" panose="020B0602030504020204" pitchFamily="34" charset="0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13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765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C0D9E979-83EE-4372-913E-E52046ABF002}" type="slidenum">
              <a:rPr kumimoji="0" lang="pl-PL" altLang="pl-P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13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2765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449263" rtl="0" eaLnBrk="1" fontAlgn="base" latinLnBrk="0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C86941D0-5086-4388-A251-03CDBB336979}" type="slidenum">
              <a:rPr kumimoji="0" lang="pl-PL" altLang="pl-P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pPr marL="0" marR="0" lvl="0" indent="0" algn="r" defTabSz="449263" rtl="0" eaLnBrk="1" fontAlgn="base" latinLnBrk="0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13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27653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19937" cy="40052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4" name="Rectangle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15683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21EAF2AA-D391-48A4-AED6-36DC90FAAB9C}" type="slidenum">
              <a:rPr lang="pl-PL" altLang="pl-PL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16</a:t>
            </a:fld>
            <a:endParaRPr lang="pl-PL" altLang="pl-PL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E3029353-73C2-4289-9719-EC6705B29F1F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16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3A8DBBC4-4B6A-4E94-975A-BE71D203D99B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16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3" name="Text Box 3"/>
          <p:cNvSpPr txBox="1">
            <a:spLocks noChangeArrowheads="1"/>
          </p:cNvSpPr>
          <p:nvPr/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176A19FD-AF83-419E-B07D-5247DA10F30F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16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4" name="Rectangle 4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4215" name="Rectangle 5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41994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403C932F-CD3D-4222-9998-226520330E06}" type="slidenum">
              <a:rPr lang="pl-PL" altLang="pl-PL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20</a:t>
            </a:fld>
            <a:endParaRPr lang="pl-PL" altLang="pl-PL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854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5E245D20-5F82-4FBA-A8EC-4CE063E8C93C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20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8548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422BAD33-754D-4965-9600-2B55F194B851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20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8549" name="Rectangle 3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19937" cy="40052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8550" name="Rectangle 4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34019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1A0BF682-EB37-4524-BAA0-54587D719606}" type="slidenum">
              <a:rPr kumimoji="0" lang="pl-PL" altLang="pl-P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21</a:t>
            </a:fld>
            <a:endParaRPr kumimoji="0" lang="pl-PL" altLang="pl-P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1683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CA15175B-E487-4DF6-99E5-4CC609419FB3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21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1684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1D023A2-435C-4899-8F5E-6561EA2103CB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21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1685" name="Text Box 3"/>
          <p:cNvSpPr txBox="1">
            <a:spLocks noChangeArrowheads="1"/>
          </p:cNvSpPr>
          <p:nvPr/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fld id="{B5D37C8D-32D7-49E3-BA29-25624C35C4B6}" type="slidenum">
              <a:rPr kumimoji="0" lang="pl-PL" altLang="pl-PL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t>21</a:t>
            </a:fld>
            <a:endParaRPr kumimoji="0" lang="pl-PL" altLang="pl-P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71686" name="Rectangle 4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7" name="Rectangle 5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444431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EA9ED1E-AB5D-4771-8994-0766C8CCA64C}" type="slidenum">
              <a:rPr lang="pl-PL" altLang="pl-PL" sz="1400" smtClean="0"/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pl-PL" altLang="pl-PL" sz="1400"/>
          </a:p>
        </p:txBody>
      </p:sp>
      <p:sp>
        <p:nvSpPr>
          <p:cNvPr id="124931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A5804B78-2966-45EC-B86D-F8101DF4D723}" type="slidenum">
              <a:rPr lang="pl-PL" altLang="pl-PL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pl-PL" altLang="pl-PL" sz="1400"/>
          </a:p>
        </p:txBody>
      </p:sp>
      <p:sp>
        <p:nvSpPr>
          <p:cNvPr id="124932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21C28C09-B24C-401D-91A4-55E0C6F04A40}" type="slidenum">
              <a:rPr lang="pl-PL" altLang="pl-PL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pl-PL" altLang="pl-PL" sz="1400"/>
          </a:p>
        </p:txBody>
      </p:sp>
      <p:sp>
        <p:nvSpPr>
          <p:cNvPr id="124933" name="Text Box 3"/>
          <p:cNvSpPr txBox="1">
            <a:spLocks noChangeArrowheads="1"/>
          </p:cNvSpPr>
          <p:nvPr/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9B3498ED-1240-46EE-8EB8-1CA9C85990A0}" type="slidenum">
              <a:rPr lang="pl-PL" altLang="pl-PL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pl-PL" altLang="pl-PL" sz="1400"/>
          </a:p>
        </p:txBody>
      </p:sp>
      <p:sp>
        <p:nvSpPr>
          <p:cNvPr id="124934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493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15347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C355F024-5EC0-4042-86A8-A64E5DA227A0}" type="slidenum">
              <a:rPr lang="pl-PL" altLang="pl-PL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33</a:t>
            </a:fld>
            <a:endParaRPr lang="pl-PL" altLang="pl-PL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697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734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A293DAEF-9A88-4789-BEA8-EE8458AFDE76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33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6980" name="Text Box 2"/>
          <p:cNvSpPr txBox="1">
            <a:spLocks noChangeArrowheads="1"/>
          </p:cNvSpPr>
          <p:nvPr/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ADD7B7BD-8592-497C-BE21-EFAA61722313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33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6981" name="Text Box 3"/>
          <p:cNvSpPr txBox="1">
            <a:spLocks noChangeArrowheads="1"/>
          </p:cNvSpPr>
          <p:nvPr/>
        </p:nvSpPr>
        <p:spPr bwMode="auto">
          <a:xfrm>
            <a:off x="4278313" y="10156825"/>
            <a:ext cx="3278187" cy="53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0984F246-10B3-4D38-89CC-C02EEDD7E1AE}" type="slidenum">
              <a:rPr lang="pl-PL" altLang="pl-PL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33</a:t>
            </a:fld>
            <a:endParaRPr lang="pl-PL" altLang="pl-PL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6982" name="Rectangle 4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6983" name="Rectangle 5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3613" cy="48069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96664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E88-B34B-4DD2-BE0B-74A02CBDE384}" type="datetimeFigureOut">
              <a:rPr lang="pl-PL" smtClean="0"/>
              <a:t>2020-04-11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61908-35AF-4514-A86A-FDD14C549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046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E88-B34B-4DD2-BE0B-74A02CBDE384}" type="datetimeFigureOut">
              <a:rPr lang="pl-PL" smtClean="0"/>
              <a:t>2020-04-11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61908-35AF-4514-A86A-FDD14C549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797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E88-B34B-4DD2-BE0B-74A02CBDE384}" type="datetimeFigureOut">
              <a:rPr lang="pl-PL" smtClean="0"/>
              <a:t>2020-04-11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61908-35AF-4514-A86A-FDD14C549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078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E88-B34B-4DD2-BE0B-74A02CBDE384}" type="datetimeFigureOut">
              <a:rPr lang="pl-PL" smtClean="0"/>
              <a:t>2020-04-11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61908-35AF-4514-A86A-FDD14C549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264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E88-B34B-4DD2-BE0B-74A02CBDE384}" type="datetimeFigureOut">
              <a:rPr lang="pl-PL" smtClean="0"/>
              <a:t>2020-04-11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61908-35AF-4514-A86A-FDD14C549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638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E88-B34B-4DD2-BE0B-74A02CBDE384}" type="datetimeFigureOut">
              <a:rPr lang="pl-PL" smtClean="0"/>
              <a:t>2020-04-11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61908-35AF-4514-A86A-FDD14C549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393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E88-B34B-4DD2-BE0B-74A02CBDE384}" type="datetimeFigureOut">
              <a:rPr lang="pl-PL" smtClean="0"/>
              <a:t>2020-04-11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61908-35AF-4514-A86A-FDD14C549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79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E88-B34B-4DD2-BE0B-74A02CBDE384}" type="datetimeFigureOut">
              <a:rPr lang="pl-PL" smtClean="0"/>
              <a:t>2020-04-11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61908-35AF-4514-A86A-FDD14C549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612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E88-B34B-4DD2-BE0B-74A02CBDE384}" type="datetimeFigureOut">
              <a:rPr lang="pl-PL" smtClean="0"/>
              <a:t>2020-04-11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61908-35AF-4514-A86A-FDD14C549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500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E88-B34B-4DD2-BE0B-74A02CBDE384}" type="datetimeFigureOut">
              <a:rPr lang="pl-PL" smtClean="0"/>
              <a:t>2020-04-11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61908-35AF-4514-A86A-FDD14C549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218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FCE88-B34B-4DD2-BE0B-74A02CBDE384}" type="datetimeFigureOut">
              <a:rPr lang="pl-PL" smtClean="0"/>
              <a:t>2020-04-11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61908-35AF-4514-A86A-FDD14C549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37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4397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439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7707E-F322-4838-BD69-486DB2FDC87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8704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D729E-0331-4038-97C1-BBC00C7C247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8259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5818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581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154" indent="0">
              <a:buNone/>
              <a:defRPr sz="2000"/>
            </a:lvl2pPr>
            <a:lvl3pPr marL="914309" indent="0">
              <a:buNone/>
              <a:defRPr sz="1800"/>
            </a:lvl3pPr>
            <a:lvl4pPr marL="1371463" indent="0">
              <a:buNone/>
              <a:defRPr sz="1600"/>
            </a:lvl4pPr>
            <a:lvl5pPr marL="1828617" indent="0">
              <a:buNone/>
              <a:defRPr sz="1600"/>
            </a:lvl5pPr>
            <a:lvl6pPr marL="2285771" indent="0">
              <a:buNone/>
              <a:defRPr sz="1600"/>
            </a:lvl6pPr>
            <a:lvl7pPr marL="2742926" indent="0">
              <a:buNone/>
              <a:defRPr sz="1600"/>
            </a:lvl7pPr>
            <a:lvl8pPr marL="3200080" indent="0">
              <a:buNone/>
              <a:defRPr sz="1600"/>
            </a:lvl8pPr>
            <a:lvl9pPr marL="3657234" indent="0">
              <a:buNone/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8CF79-FADA-4B77-9E1E-776F9B98753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0909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33329" y="1795463"/>
            <a:ext cx="5076164" cy="403225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61873" y="1795463"/>
            <a:ext cx="5076164" cy="403225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D341F-F321-405D-A248-133A2E00ACD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3237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5817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5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984" y="1681163"/>
            <a:ext cx="5182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984" y="2505075"/>
            <a:ext cx="5182512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B29BB-3B2E-435C-AA25-BB9B441C9ED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4683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D014C-31C0-4884-8602-6CCAEB726F3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0427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91DE07-D624-48F9-B781-F27B2E4A1CA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9633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81DF5-FC5F-4EAB-8E91-D4CC9A7E767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827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7FA1E-4B49-4C4E-80DD-E3C2C92584C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1578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BC1B81-691E-4F08-9BE4-1E84C98223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9960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661860" y="1795463"/>
            <a:ext cx="2576176" cy="40322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33329" y="1795463"/>
            <a:ext cx="7576151" cy="403225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A0E75-2EA7-4F49-8D93-2375853042B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6112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4397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439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FF7FD1-CE56-4F9E-9D02-EA78A3E5B47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6066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636FE-BA14-45F3-838D-D8012BC6F2C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869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5818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581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154" indent="0">
              <a:buNone/>
              <a:defRPr sz="2000"/>
            </a:lvl2pPr>
            <a:lvl3pPr marL="914309" indent="0">
              <a:buNone/>
              <a:defRPr sz="1800"/>
            </a:lvl3pPr>
            <a:lvl4pPr marL="1371463" indent="0">
              <a:buNone/>
              <a:defRPr sz="1600"/>
            </a:lvl4pPr>
            <a:lvl5pPr marL="1828617" indent="0">
              <a:buNone/>
              <a:defRPr sz="1600"/>
            </a:lvl5pPr>
            <a:lvl6pPr marL="2285771" indent="0">
              <a:buNone/>
              <a:defRPr sz="1600"/>
            </a:lvl6pPr>
            <a:lvl7pPr marL="2742926" indent="0">
              <a:buNone/>
              <a:defRPr sz="1600"/>
            </a:lvl7pPr>
            <a:lvl8pPr marL="3200080" indent="0">
              <a:buNone/>
              <a:defRPr sz="1600"/>
            </a:lvl8pPr>
            <a:lvl9pPr marL="3657234" indent="0">
              <a:buNone/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AA5B-4B2F-4B8C-8E99-E680A64B8B4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2714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33329" y="1792288"/>
            <a:ext cx="5076164" cy="403225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61873" y="1792288"/>
            <a:ext cx="5076164" cy="403225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435FD-E657-490B-BEDD-69862409420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1401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5817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5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984" y="1681163"/>
            <a:ext cx="5182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984" y="2505075"/>
            <a:ext cx="5182512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238A9-1669-4A49-A4C1-74C290D70A4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3753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94C1E7-5B87-4C55-AC86-46CA42B0B62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6036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01173-BB3E-4FE4-8E1F-770B52A307A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3018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A3488-9EE9-4AAA-AEBF-F99A94E0923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6739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E2721-5006-4D85-B3F3-EF7BA947174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6899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863E2-4424-4F1C-9BBB-38068B75581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1244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661860" y="604838"/>
            <a:ext cx="2576176" cy="52197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33329" y="604838"/>
            <a:ext cx="7576151" cy="52197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82D31-B014-45FD-ADBD-082F362602B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7462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4397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439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B9950-95D4-44B7-970C-843D4903F9F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8116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72705-1ABF-4DE1-89C1-EA7D68CA7D5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4544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5818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581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154" indent="0">
              <a:buNone/>
              <a:defRPr sz="2000"/>
            </a:lvl2pPr>
            <a:lvl3pPr marL="914309" indent="0">
              <a:buNone/>
              <a:defRPr sz="1800"/>
            </a:lvl3pPr>
            <a:lvl4pPr marL="1371463" indent="0">
              <a:buNone/>
              <a:defRPr sz="1600"/>
            </a:lvl4pPr>
            <a:lvl5pPr marL="1828617" indent="0">
              <a:buNone/>
              <a:defRPr sz="1600"/>
            </a:lvl5pPr>
            <a:lvl6pPr marL="2285771" indent="0">
              <a:buNone/>
              <a:defRPr sz="1600"/>
            </a:lvl6pPr>
            <a:lvl7pPr marL="2742926" indent="0">
              <a:buNone/>
              <a:defRPr sz="1600"/>
            </a:lvl7pPr>
            <a:lvl8pPr marL="3200080" indent="0">
              <a:buNone/>
              <a:defRPr sz="1600"/>
            </a:lvl8pPr>
            <a:lvl9pPr marL="3657234" indent="0">
              <a:buNone/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FFE55-A92C-45EC-A1F5-E5BBD439007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7815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33329" y="1792288"/>
            <a:ext cx="5076164" cy="403225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61873" y="1792288"/>
            <a:ext cx="5076164" cy="403225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C8D2F-7E46-47D0-B595-E79C5598009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9784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5817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5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984" y="1681163"/>
            <a:ext cx="5182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984" y="2505075"/>
            <a:ext cx="5182512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5F8E6-D966-4DB8-9414-CDC04715E04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5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F7DEE-3065-45D6-927E-E039DBDC509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7267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93923-5F64-43FE-8159-A2C482F380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634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5BC1D-44FC-4360-9A65-6C103BB7902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6203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2513" y="987426"/>
            <a:ext cx="617298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88C03-ACE1-4411-A51F-7C010BC8578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9091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6770-B54C-4DBA-AA53-5642535A567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6741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661860" y="604838"/>
            <a:ext cx="2576176" cy="52197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33329" y="604838"/>
            <a:ext cx="7576151" cy="52197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728EB-73AE-4A1B-9FE5-46B2957741A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7363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FCE88-B34B-4DD2-BE0B-74A02CBDE384}" type="datetimeFigureOut">
              <a:rPr lang="pl-PL" smtClean="0"/>
              <a:t>2020-04-11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61908-35AF-4514-A86A-FDD14C549A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6276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19042" y="2266950"/>
            <a:ext cx="9731695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Click to edit the title text format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933329" y="6048376"/>
            <a:ext cx="2657129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277756" y="6048376"/>
            <a:ext cx="3631727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 sz="180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8580908" y="6048376"/>
            <a:ext cx="2657129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1E337B7-0C8E-4E16-8FED-95510F4466F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3328" y="1795463"/>
            <a:ext cx="10304708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Click to edit the outline text format</a:t>
            </a:r>
          </a:p>
          <a:p>
            <a:pPr lvl="1"/>
            <a:r>
              <a:rPr lang="en-GB" altLang="pl-PL"/>
              <a:t>Second Outline Level</a:t>
            </a:r>
          </a:p>
          <a:p>
            <a:pPr lvl="2"/>
            <a:r>
              <a:rPr lang="en-GB" altLang="pl-PL"/>
              <a:t>Third Outline Level</a:t>
            </a:r>
          </a:p>
          <a:p>
            <a:pPr lvl="3"/>
            <a:r>
              <a:rPr lang="en-GB" altLang="pl-PL"/>
              <a:t>Fourth Outline Level</a:t>
            </a:r>
          </a:p>
          <a:p>
            <a:pPr lvl="4"/>
            <a:r>
              <a:rPr lang="en-GB" altLang="pl-PL"/>
              <a:t>Fifth Outline Level</a:t>
            </a:r>
          </a:p>
          <a:p>
            <a:pPr lvl="4"/>
            <a:r>
              <a:rPr lang="en-GB" altLang="pl-PL"/>
              <a:t>Sixth Outline Level</a:t>
            </a:r>
          </a:p>
          <a:p>
            <a:pPr lvl="4"/>
            <a:r>
              <a:rPr lang="en-GB" altLang="pl-PL"/>
              <a:t>Seventh Outline Level</a:t>
            </a:r>
          </a:p>
          <a:p>
            <a:pPr lvl="4"/>
            <a:r>
              <a:rPr lang="en-GB" altLang="pl-PL"/>
              <a:t>Eighth Outline Level</a:t>
            </a:r>
          </a:p>
          <a:p>
            <a:pPr lvl="4"/>
            <a:r>
              <a:rPr lang="en-GB" altLang="pl-PL"/>
              <a:t>Ninth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81407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349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503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8657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5811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866" indent="-342866" algn="l" defTabSz="449218" rtl="0" eaLnBrk="0" fontAlgn="base" hangingPunct="0">
        <a:lnSpc>
          <a:spcPct val="102000"/>
        </a:lnSpc>
        <a:spcBef>
          <a:spcPct val="0"/>
        </a:spcBef>
        <a:spcAft>
          <a:spcPts val="1263"/>
        </a:spcAft>
        <a:buClr>
          <a:srgbClr val="000000"/>
        </a:buClr>
        <a:buSzPct val="100000"/>
        <a:buFont typeface="Times New Roman" panose="02020603050405020304" pitchFamily="18" charset="0"/>
        <a:defRPr sz="29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876" indent="-285721" algn="l" defTabSz="449218" rtl="0" eaLnBrk="0" fontAlgn="base" hangingPunct="0">
        <a:lnSpc>
          <a:spcPct val="102000"/>
        </a:lnSpc>
        <a:spcBef>
          <a:spcPct val="0"/>
        </a:spcBef>
        <a:spcAft>
          <a:spcPts val="1013"/>
        </a:spcAft>
        <a:buClr>
          <a:srgbClr val="000000"/>
        </a:buClr>
        <a:buSzPct val="100000"/>
        <a:buFont typeface="Times New Roman" panose="02020603050405020304" pitchFamily="18" charset="0"/>
        <a:defRPr sz="22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2886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763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040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50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194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25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33328" y="604838"/>
            <a:ext cx="10304708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Click to edit the title text format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3328" y="1792288"/>
            <a:ext cx="10304708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Click to edit the outline text format</a:t>
            </a:r>
          </a:p>
          <a:p>
            <a:pPr lvl="1"/>
            <a:r>
              <a:rPr lang="en-GB" altLang="pl-PL"/>
              <a:t>Second Outline Level</a:t>
            </a:r>
          </a:p>
          <a:p>
            <a:pPr lvl="2"/>
            <a:r>
              <a:rPr lang="en-GB" altLang="pl-PL"/>
              <a:t>Third Outline Level</a:t>
            </a:r>
          </a:p>
          <a:p>
            <a:pPr lvl="3"/>
            <a:r>
              <a:rPr lang="en-GB" altLang="pl-PL"/>
              <a:t>Fourth Outline Level</a:t>
            </a:r>
          </a:p>
          <a:p>
            <a:pPr lvl="4"/>
            <a:r>
              <a:rPr lang="en-GB" altLang="pl-PL"/>
              <a:t>Fifth Outline Level</a:t>
            </a:r>
          </a:p>
          <a:p>
            <a:pPr lvl="4"/>
            <a:r>
              <a:rPr lang="en-GB" altLang="pl-PL"/>
              <a:t>Sixth Outline Level</a:t>
            </a:r>
          </a:p>
          <a:p>
            <a:pPr lvl="4"/>
            <a:r>
              <a:rPr lang="en-GB" altLang="pl-PL"/>
              <a:t>Seventh Outline Level</a:t>
            </a:r>
          </a:p>
          <a:p>
            <a:pPr lvl="4"/>
            <a:r>
              <a:rPr lang="en-GB" altLang="pl-PL"/>
              <a:t>Eighth Outline Level</a:t>
            </a:r>
          </a:p>
          <a:p>
            <a:pPr lvl="4"/>
            <a:r>
              <a:rPr lang="en-GB" altLang="pl-PL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0ED7195-4B4E-934E-A557-1DC607077F0D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933329" y="6048376"/>
            <a:ext cx="2657129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723828" algn="l"/>
                <a:tab pos="1447655" algn="l"/>
                <a:tab pos="2171483" algn="l"/>
              </a:tabLst>
              <a:defRPr sz="240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4277756" y="6048376"/>
            <a:ext cx="3631727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 sz="180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D18EB40-F002-EF43-B39E-8F9179D18D3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580908" y="6048376"/>
            <a:ext cx="2657129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723828" algn="l"/>
                <a:tab pos="1447655" algn="l"/>
                <a:tab pos="2171483" algn="l"/>
              </a:tabLst>
              <a:defRPr sz="240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364C32F5-46E7-4E9D-975C-C0336A6B13A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3744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349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503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8657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5811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866" indent="-342866" algn="l" defTabSz="449218" rtl="0" eaLnBrk="0" fontAlgn="base" hangingPunct="0">
        <a:lnSpc>
          <a:spcPct val="102000"/>
        </a:lnSpc>
        <a:spcBef>
          <a:spcPct val="0"/>
        </a:spcBef>
        <a:spcAft>
          <a:spcPts val="1263"/>
        </a:spcAft>
        <a:buClr>
          <a:srgbClr val="000000"/>
        </a:buClr>
        <a:buSzPct val="100000"/>
        <a:buFont typeface="Times New Roman" panose="02020603050405020304" pitchFamily="18" charset="0"/>
        <a:defRPr sz="29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876" indent="-285721" algn="l" defTabSz="449218" rtl="0" eaLnBrk="0" fontAlgn="base" hangingPunct="0">
        <a:lnSpc>
          <a:spcPct val="102000"/>
        </a:lnSpc>
        <a:spcBef>
          <a:spcPct val="0"/>
        </a:spcBef>
        <a:spcAft>
          <a:spcPts val="1013"/>
        </a:spcAft>
        <a:buClr>
          <a:srgbClr val="000000"/>
        </a:buClr>
        <a:buSzPct val="100000"/>
        <a:buFont typeface="Times New Roman" panose="02020603050405020304" pitchFamily="18" charset="0"/>
        <a:defRPr sz="22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2886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763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040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50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194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25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33328" y="604838"/>
            <a:ext cx="10304708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Click to edit the title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3328" y="1792288"/>
            <a:ext cx="10304708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Click to edit the outline text format</a:t>
            </a:r>
          </a:p>
          <a:p>
            <a:pPr lvl="1"/>
            <a:r>
              <a:rPr lang="en-GB" altLang="pl-PL"/>
              <a:t>Second Outline Level</a:t>
            </a:r>
          </a:p>
          <a:p>
            <a:pPr lvl="2"/>
            <a:r>
              <a:rPr lang="en-GB" altLang="pl-PL"/>
              <a:t>Third Outline Level</a:t>
            </a:r>
          </a:p>
          <a:p>
            <a:pPr lvl="3"/>
            <a:r>
              <a:rPr lang="en-GB" altLang="pl-PL"/>
              <a:t>Fourth Outline Level</a:t>
            </a:r>
          </a:p>
          <a:p>
            <a:pPr lvl="4"/>
            <a:r>
              <a:rPr lang="en-GB" altLang="pl-PL"/>
              <a:t>Fifth Outline Level</a:t>
            </a:r>
          </a:p>
          <a:p>
            <a:pPr lvl="4"/>
            <a:r>
              <a:rPr lang="en-GB" altLang="pl-PL"/>
              <a:t>Sixth Outline Level</a:t>
            </a:r>
          </a:p>
          <a:p>
            <a:pPr lvl="4"/>
            <a:r>
              <a:rPr lang="en-GB" altLang="pl-PL"/>
              <a:t>Seventh Outline Level</a:t>
            </a:r>
          </a:p>
          <a:p>
            <a:pPr lvl="4"/>
            <a:r>
              <a:rPr lang="en-GB" altLang="pl-PL"/>
              <a:t>Eighth Outline Level</a:t>
            </a:r>
          </a:p>
          <a:p>
            <a:pPr lvl="4"/>
            <a:r>
              <a:rPr lang="en-GB" altLang="pl-PL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933329" y="6048376"/>
            <a:ext cx="2657129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723828" algn="l"/>
                <a:tab pos="1447655" algn="l"/>
                <a:tab pos="2171483" algn="l"/>
              </a:tabLst>
              <a:defRPr sz="2400" smtClean="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r>
              <a:rPr lang="pl-PL" altLang="pl-PL"/>
              <a:t>18-3-9</a:t>
            </a:r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4277756" y="6048376"/>
            <a:ext cx="3631727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 sz="180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8580908" y="6048376"/>
            <a:ext cx="2657129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723828" algn="l"/>
                <a:tab pos="1447655" algn="l"/>
                <a:tab pos="2171483" algn="l"/>
              </a:tabLst>
              <a:defRPr sz="2400" smtClean="0">
                <a:solidFill>
                  <a:srgbClr val="000000"/>
                </a:solidFill>
                <a:latin typeface="+mn-lt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EA8EB151-CA27-4C30-9786-680A90B5EA2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76115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2pPr>
      <a:lvl3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3pPr>
      <a:lvl4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4pPr>
      <a:lvl5pPr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5pPr>
      <a:lvl6pPr marL="2514349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6pPr>
      <a:lvl7pPr marL="2971503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7pPr>
      <a:lvl8pPr marL="3428657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8pPr>
      <a:lvl9pPr marL="3885811" indent="-228577" algn="l" defTabSz="449218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Calibri" panose="020F0502020204030204" pitchFamily="34" charset="0"/>
          <a:ea typeface="Microsoft YaHei" panose="020B0503020204020204" pitchFamily="34" charset="-122"/>
        </a:defRPr>
      </a:lvl9pPr>
    </p:titleStyle>
    <p:bodyStyle>
      <a:lvl1pPr marL="342866" indent="-342866" algn="l" defTabSz="449218" rtl="0" eaLnBrk="0" fontAlgn="base" hangingPunct="0">
        <a:lnSpc>
          <a:spcPct val="102000"/>
        </a:lnSpc>
        <a:spcBef>
          <a:spcPct val="0"/>
        </a:spcBef>
        <a:spcAft>
          <a:spcPts val="1263"/>
        </a:spcAft>
        <a:buClr>
          <a:srgbClr val="000000"/>
        </a:buClr>
        <a:buSzPct val="100000"/>
        <a:buFont typeface="Times New Roman" panose="02020603050405020304" pitchFamily="18" charset="0"/>
        <a:defRPr sz="29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876" indent="-285721" algn="l" defTabSz="449218" rtl="0" eaLnBrk="0" fontAlgn="base" hangingPunct="0">
        <a:lnSpc>
          <a:spcPct val="102000"/>
        </a:lnSpc>
        <a:spcBef>
          <a:spcPct val="0"/>
        </a:spcBef>
        <a:spcAft>
          <a:spcPts val="1013"/>
        </a:spcAft>
        <a:buClr>
          <a:srgbClr val="000000"/>
        </a:buClr>
        <a:buSzPct val="100000"/>
        <a:buFont typeface="Times New Roman" panose="02020603050405020304" pitchFamily="18" charset="0"/>
        <a:defRPr sz="22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2886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763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3pPr>
      <a:lvl4pPr marL="1600040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50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194" indent="-228577" algn="l" defTabSz="449218" rtl="0" eaLnBrk="0" fontAlgn="base" hangingPunct="0">
        <a:lnSpc>
          <a:spcPct val="102000"/>
        </a:lnSpc>
        <a:spcBef>
          <a:spcPct val="0"/>
        </a:spcBef>
        <a:spcAft>
          <a:spcPts val="25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000000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2E43A267-75DD-A244-860E-25F41599FB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4964" y="-961082"/>
            <a:ext cx="13378249" cy="8918833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023509"/>
            <a:ext cx="9144000" cy="1596123"/>
          </a:xfrm>
        </p:spPr>
        <p:txBody>
          <a:bodyPr>
            <a:normAutofit/>
          </a:bodyPr>
          <a:lstStyle/>
          <a:p>
            <a:r>
              <a:rPr lang="pl-PL" sz="3100" dirty="0">
                <a:solidFill>
                  <a:schemeClr val="bg1"/>
                </a:solidFill>
                <a:latin typeface="Times" pitchFamily="2" charset="0"/>
              </a:rPr>
              <a:t>Uważność w sercu. </a:t>
            </a:r>
            <a:br>
              <a:rPr lang="pl-PL" sz="3100" dirty="0">
                <a:solidFill>
                  <a:schemeClr val="bg1"/>
                </a:solidFill>
                <a:latin typeface="Times" pitchFamily="2" charset="0"/>
              </a:rPr>
            </a:br>
            <a:r>
              <a:rPr lang="pl-PL" sz="3100" dirty="0">
                <a:solidFill>
                  <a:schemeClr val="bg1"/>
                </a:solidFill>
                <a:latin typeface="Times" pitchFamily="2" charset="0"/>
              </a:rPr>
              <a:t>Czy pomagając innym można pomóc sobie? </a:t>
            </a:r>
            <a:br>
              <a:rPr lang="pl-PL" sz="3100" dirty="0">
                <a:solidFill>
                  <a:schemeClr val="bg1"/>
                </a:solidFill>
                <a:latin typeface="Times" pitchFamily="2" charset="0"/>
              </a:rPr>
            </a:br>
            <a:r>
              <a:rPr lang="pl-PL" sz="3100" dirty="0">
                <a:solidFill>
                  <a:schemeClr val="bg1"/>
                </a:solidFill>
                <a:latin typeface="Times" pitchFamily="2" charset="0"/>
              </a:rPr>
              <a:t>Czyli uważność w medycynie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42160" y="3498334"/>
            <a:ext cx="9144000" cy="1655762"/>
          </a:xfrm>
        </p:spPr>
        <p:txBody>
          <a:bodyPr/>
          <a:lstStyle/>
          <a:p>
            <a:r>
              <a:rPr lang="pl-PL" dirty="0">
                <a:latin typeface="Times" pitchFamily="2" charset="0"/>
              </a:rPr>
              <a:t>Anna Zubrzycki</a:t>
            </a:r>
          </a:p>
          <a:p>
            <a:r>
              <a:rPr lang="pl-PL" dirty="0">
                <a:latin typeface="Times" pitchFamily="2" charset="0"/>
              </a:rPr>
              <a:t>Krystyna Boroń-Krupińska</a:t>
            </a:r>
          </a:p>
        </p:txBody>
      </p:sp>
    </p:spTree>
    <p:extLst>
      <p:ext uri="{BB962C8B-B14F-4D97-AF65-F5344CB8AC3E}">
        <p14:creationId xmlns:p14="http://schemas.microsoft.com/office/powerpoint/2010/main" val="398840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ymbol zastępczy zawartości 20">
            <a:extLst>
              <a:ext uri="{FF2B5EF4-FFF2-40B4-BE49-F238E27FC236}">
                <a16:creationId xmlns:a16="http://schemas.microsoft.com/office/drawing/2014/main" id="{55967E58-3F92-144E-8C24-1510CDB970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19294"/>
            <a:ext cx="12192000" cy="8097673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1460157" y="354081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latin typeface="Times" pitchFamily="2" charset="0"/>
              </a:rPr>
              <a:t>Powrót do siebie - praktyka</a:t>
            </a:r>
          </a:p>
        </p:txBody>
      </p:sp>
    </p:spTree>
    <p:extLst>
      <p:ext uri="{BB962C8B-B14F-4D97-AF65-F5344CB8AC3E}">
        <p14:creationId xmlns:p14="http://schemas.microsoft.com/office/powerpoint/2010/main" val="115292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DCB9341-498D-0A48-AF5C-41079F48D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11329"/>
            <a:ext cx="12192001" cy="91440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505D8EEF-92F2-E64C-AA4B-E9F6C83C8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434" y="808964"/>
            <a:ext cx="8303132" cy="2306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50000"/>
              </a:lnSpc>
              <a:buClrTx/>
              <a:buFontTx/>
              <a:buNone/>
            </a:pPr>
            <a:endParaRPr lang="pl-PL" altLang="pl-PL" sz="3600" dirty="0">
              <a:solidFill>
                <a:srgbClr val="000000"/>
              </a:solidFill>
              <a:latin typeface="Cormorant Garamond Medium" charset="0"/>
            </a:endParaRPr>
          </a:p>
          <a:p>
            <a:pPr algn="ctr" eaLnBrk="1" hangingPunct="1">
              <a:lnSpc>
                <a:spcPct val="150000"/>
              </a:lnSpc>
              <a:buClrTx/>
              <a:buFontTx/>
              <a:buNone/>
            </a:pPr>
            <a:r>
              <a:rPr lang="pl-PL" altLang="pl-PL" sz="3600" dirty="0">
                <a:solidFill>
                  <a:srgbClr val="000000"/>
                </a:solidFill>
                <a:latin typeface="Times New Roman" panose="02020603050405020304" pitchFamily="18" charset="0"/>
              </a:rPr>
              <a:t>„Uważność ukazuje i uzdrawia.”</a:t>
            </a:r>
          </a:p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pl-PL" altLang="pl-PL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                           ~</a:t>
            </a:r>
            <a:r>
              <a:rPr lang="pl-PL" altLang="pl-PL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Thith</a:t>
            </a:r>
            <a:r>
              <a:rPr lang="pl-PL" altLang="pl-PL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pl-PL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Nhat</a:t>
            </a:r>
            <a:r>
              <a:rPr lang="pl-PL" altLang="pl-PL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Hahn</a:t>
            </a:r>
          </a:p>
        </p:txBody>
      </p:sp>
    </p:spTree>
    <p:extLst>
      <p:ext uri="{BB962C8B-B14F-4D97-AF65-F5344CB8AC3E}">
        <p14:creationId xmlns:p14="http://schemas.microsoft.com/office/powerpoint/2010/main" val="367498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BA7B8023-C948-FC4C-8D3C-F313DBA6C1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052" y="0"/>
            <a:ext cx="9703948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76400" y="1378378"/>
            <a:ext cx="10515600" cy="1325563"/>
          </a:xfrm>
        </p:spPr>
        <p:txBody>
          <a:bodyPr>
            <a:normAutofit/>
          </a:bodyPr>
          <a:lstStyle/>
          <a:p>
            <a:r>
              <a:rPr lang="pl-PL" sz="3600" b="1" dirty="0">
                <a:latin typeface="Times" pitchFamily="2" charset="0"/>
              </a:rPr>
              <a:t>O czym powiemy?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76400" y="3061304"/>
            <a:ext cx="10515600" cy="4351338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Times" pitchFamily="2" charset="0"/>
              </a:rPr>
              <a:t>O uważności </a:t>
            </a:r>
          </a:p>
          <a:p>
            <a:r>
              <a:rPr lang="pl-PL" sz="2400" dirty="0">
                <a:latin typeface="Times" pitchFamily="2" charset="0"/>
              </a:rPr>
              <a:t>O współczuciu</a:t>
            </a:r>
          </a:p>
          <a:p>
            <a:r>
              <a:rPr lang="pl-PL" sz="2400" dirty="0">
                <a:latin typeface="Times" pitchFamily="2" charset="0"/>
              </a:rPr>
              <a:t>Medytacja i medycyna</a:t>
            </a:r>
          </a:p>
        </p:txBody>
      </p:sp>
    </p:spTree>
    <p:extLst>
      <p:ext uri="{BB962C8B-B14F-4D97-AF65-F5344CB8AC3E}">
        <p14:creationId xmlns:p14="http://schemas.microsoft.com/office/powerpoint/2010/main" val="305053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BCEF6DFA-4799-484E-9692-047A15E2C6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2750"/>
            <a:ext cx="12319686" cy="9857048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4516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latin typeface="Times" pitchFamily="2" charset="0"/>
              </a:rPr>
              <a:t>O co chodzi z uważnością?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111245"/>
            <a:ext cx="10515600" cy="4351338"/>
          </a:xfrm>
        </p:spPr>
        <p:txBody>
          <a:bodyPr/>
          <a:lstStyle/>
          <a:p>
            <a:r>
              <a:rPr lang="pl-PL" sz="2400" dirty="0">
                <a:latin typeface="Times" pitchFamily="2" charset="0"/>
              </a:rPr>
              <a:t>Korzenie buddyjskie - </a:t>
            </a:r>
            <a:r>
              <a:rPr lang="pl-PL" sz="2400" i="1" dirty="0">
                <a:latin typeface="Times" pitchFamily="2" charset="0"/>
              </a:rPr>
              <a:t>Pali</a:t>
            </a:r>
            <a:r>
              <a:rPr lang="pl-PL" sz="2400" dirty="0">
                <a:latin typeface="Times" pitchFamily="2" charset="0"/>
              </a:rPr>
              <a:t>: Bycie świadomym, pamiętanie</a:t>
            </a:r>
          </a:p>
          <a:p>
            <a:r>
              <a:rPr lang="pl-PL" sz="2400" dirty="0" err="1">
                <a:latin typeface="Times" pitchFamily="2" charset="0"/>
              </a:rPr>
              <a:t>Mindfulness</a:t>
            </a:r>
            <a:r>
              <a:rPr lang="pl-PL" sz="2400" dirty="0">
                <a:latin typeface="Times" pitchFamily="2" charset="0"/>
              </a:rPr>
              <a:t> = </a:t>
            </a:r>
            <a:r>
              <a:rPr lang="pl-PL" sz="2400" dirty="0" err="1">
                <a:latin typeface="Times" pitchFamily="2" charset="0"/>
              </a:rPr>
              <a:t>heartfulness</a:t>
            </a:r>
            <a:endParaRPr lang="pl-PL" sz="2400" dirty="0">
              <a:latin typeface="Times" pitchFamily="2" charset="0"/>
            </a:endParaRPr>
          </a:p>
          <a:p>
            <a:r>
              <a:rPr lang="pl-PL" sz="2400" dirty="0">
                <a:latin typeface="Times" pitchFamily="2" charset="0"/>
              </a:rPr>
              <a:t>Trening umysłu i umiejętność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9009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ChangeArrowheads="1"/>
          </p:cNvSpPr>
          <p:nvPr/>
        </p:nvSpPr>
        <p:spPr bwMode="auto">
          <a:xfrm>
            <a:off x="4607914" y="765522"/>
            <a:ext cx="7584087" cy="639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pl-PL" altLang="pl-PL" sz="3600" b="1" dirty="0">
                <a:solidFill>
                  <a:srgbClr val="000000"/>
                </a:solidFill>
                <a:latin typeface="Cormorant Garamond Medium" charset="0"/>
              </a:rPr>
              <a:t>  </a:t>
            </a:r>
            <a:r>
              <a:rPr lang="pl-PL" altLang="pl-PL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Uważność </a:t>
            </a:r>
            <a:r>
              <a:rPr lang="pl-PL" altLang="pl-PL" sz="3600" dirty="0">
                <a:solidFill>
                  <a:srgbClr val="000000"/>
                </a:solidFill>
                <a:latin typeface="Times New Roman" panose="02020603050405020304" pitchFamily="18" charset="0"/>
              </a:rPr>
              <a:t>(ang. </a:t>
            </a:r>
            <a:r>
              <a:rPr lang="pl-PL" altLang="pl-PL" sz="36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mindfulness</a:t>
            </a:r>
            <a:r>
              <a:rPr lang="pl-PL" altLang="pl-PL" sz="3600" dirty="0">
                <a:solidFill>
                  <a:srgbClr val="000000"/>
                </a:solidFill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3526966" y="1921072"/>
            <a:ext cx="8303132" cy="281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50000"/>
              </a:lnSpc>
              <a:buClrTx/>
              <a:buFontTx/>
              <a:buNone/>
            </a:pPr>
            <a:endParaRPr lang="pl-PL" altLang="pl-PL" sz="3600" dirty="0">
              <a:solidFill>
                <a:srgbClr val="000000"/>
              </a:solidFill>
              <a:latin typeface="Cormorant Garamond Medium" charset="0"/>
            </a:endParaRPr>
          </a:p>
          <a:p>
            <a:pPr algn="ctr" eaLnBrk="1" hangingPunct="1">
              <a:lnSpc>
                <a:spcPct val="150000"/>
              </a:lnSpc>
              <a:buClrTx/>
              <a:buFontTx/>
              <a:buNone/>
            </a:pPr>
            <a:r>
              <a:rPr lang="pl-PL" altLang="pl-PL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”....Świadomość tego co się wydarza, </a:t>
            </a:r>
          </a:p>
          <a:p>
            <a:pPr algn="ctr" eaLnBrk="1" hangingPunct="1">
              <a:lnSpc>
                <a:spcPct val="150000"/>
              </a:lnSpc>
              <a:buClrTx/>
              <a:buFontTx/>
              <a:buNone/>
            </a:pPr>
            <a:r>
              <a:rPr lang="pl-PL" altLang="pl-PL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kiedy się wydarza, bez oceniania…”</a:t>
            </a:r>
          </a:p>
          <a:p>
            <a:pPr algn="ctr" eaLnBrk="1" hangingPunct="1">
              <a:lnSpc>
                <a:spcPct val="150000"/>
              </a:lnSpc>
              <a:buClrTx/>
              <a:buFontTx/>
              <a:buNone/>
            </a:pPr>
            <a:endParaRPr lang="pl-PL" altLang="pl-PL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150000"/>
              </a:lnSpc>
              <a:buClrTx/>
              <a:buFontTx/>
              <a:buNone/>
            </a:pPr>
            <a:r>
              <a:rPr lang="pl-PL" altLang="pl-PL" i="1" dirty="0">
                <a:solidFill>
                  <a:srgbClr val="000000"/>
                </a:solidFill>
                <a:latin typeface="Times New Roman" panose="02020603050405020304" pitchFamily="18" charset="0"/>
              </a:rPr>
              <a:t>										~</a:t>
            </a:r>
            <a:r>
              <a:rPr lang="pl-PL" altLang="pl-PL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Mindfulness</a:t>
            </a:r>
            <a:r>
              <a:rPr lang="pl-PL" altLang="pl-PL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pl-PL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Association</a:t>
            </a:r>
            <a:r>
              <a:rPr lang="pl-PL" altLang="pl-PL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/Rob </a:t>
            </a:r>
            <a:r>
              <a:rPr lang="pl-PL" altLang="pl-PL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Nairn</a:t>
            </a:r>
            <a:endParaRPr lang="pl-PL" altLang="pl-PL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7"/>
            <a:ext cx="4571405" cy="6857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965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EA8A3475-DB06-914B-A763-18E7FF63D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598508"/>
            <a:ext cx="12192001" cy="18288002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b="1" dirty="0">
                <a:latin typeface="Times" pitchFamily="2" charset="0"/>
              </a:rPr>
              <a:t>Dlaczego uważność ma znaczenie?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altLang="pl-PL" sz="2400" dirty="0">
                <a:latin typeface="Times" pitchFamily="2" charset="0"/>
              </a:rPr>
              <a:t>„</a:t>
            </a:r>
            <a:r>
              <a:rPr lang="pl-PL" altLang="pl-PL" sz="2400" dirty="0">
                <a:solidFill>
                  <a:srgbClr val="222222"/>
                </a:solidFill>
                <a:latin typeface="Times" pitchFamily="2" charset="0"/>
              </a:rPr>
              <a:t>Motywowany pragnieniem i oszołomieniem nieokiełznany umysł rzuca się na wszystko, co stoi mu na drodze, z niewielkim lub zerowym zrozumieniem tego, jak naprawdę rzeczy</a:t>
            </a:r>
            <a:r>
              <a:rPr lang="pl-PL" altLang="pl-PL" sz="2400" dirty="0">
                <a:latin typeface="Times" pitchFamily="2" charset="0"/>
              </a:rPr>
              <a:t>  się mają.”</a:t>
            </a:r>
          </a:p>
          <a:p>
            <a:pPr marL="0" indent="0">
              <a:buNone/>
            </a:pPr>
            <a:r>
              <a:rPr lang="pl-PL" sz="1800" dirty="0">
                <a:latin typeface="Times" pitchFamily="2" charset="0"/>
              </a:rPr>
              <a:t>                                                                                                                                 </a:t>
            </a:r>
            <a:r>
              <a:rPr lang="pl-PL" sz="1800" i="1" dirty="0">
                <a:latin typeface="Times" pitchFamily="2" charset="0"/>
              </a:rPr>
              <a:t>~</a:t>
            </a:r>
            <a:r>
              <a:rPr lang="pl-PL" sz="1800" i="1" dirty="0" err="1">
                <a:latin typeface="Times" pitchFamily="2" charset="0"/>
              </a:rPr>
              <a:t>Akong</a:t>
            </a:r>
            <a:r>
              <a:rPr lang="pl-PL" sz="1800" i="1" dirty="0">
                <a:latin typeface="Times" pitchFamily="2" charset="0"/>
              </a:rPr>
              <a:t> </a:t>
            </a:r>
            <a:r>
              <a:rPr lang="pl-PL" sz="1800" i="1" dirty="0" err="1">
                <a:latin typeface="Times" pitchFamily="2" charset="0"/>
              </a:rPr>
              <a:t>Tulku</a:t>
            </a:r>
            <a:r>
              <a:rPr lang="pl-PL" sz="1800" i="1" dirty="0">
                <a:latin typeface="Times" pitchFamily="2" charset="0"/>
              </a:rPr>
              <a:t> </a:t>
            </a:r>
            <a:r>
              <a:rPr lang="pl-PL" sz="1800" i="1" dirty="0" err="1">
                <a:latin typeface="Times" pitchFamily="2" charset="0"/>
              </a:rPr>
              <a:t>Rinpoche</a:t>
            </a:r>
            <a:r>
              <a:rPr lang="pl-PL" sz="1800" i="1" dirty="0">
                <a:latin typeface="Times" pitchFamily="2" charset="0"/>
              </a:rPr>
              <a:t> </a:t>
            </a:r>
          </a:p>
          <a:p>
            <a:pPr marL="0" indent="0">
              <a:buNone/>
            </a:pPr>
            <a:endParaRPr lang="pl-PL" dirty="0">
              <a:latin typeface="Times" pitchFamily="2" charset="0"/>
            </a:endParaRPr>
          </a:p>
          <a:p>
            <a:pPr marL="0" indent="0">
              <a:buNone/>
            </a:pPr>
            <a:endParaRPr lang="pl-PL" dirty="0">
              <a:latin typeface="Times" pitchFamily="2" charset="0"/>
            </a:endParaRPr>
          </a:p>
          <a:p>
            <a:pPr algn="ctr"/>
            <a:r>
              <a:rPr lang="pl-PL" sz="2400" dirty="0">
                <a:latin typeface="Times" pitchFamily="2" charset="0"/>
              </a:rPr>
              <a:t>Gdy nie jesteśmy uważni nie jest możliwe uwolnienie się od naszych nawyków.</a:t>
            </a:r>
          </a:p>
          <a:p>
            <a:pPr marL="0" indent="0">
              <a:buNone/>
            </a:pPr>
            <a:endParaRPr lang="pl-PL" i="1" dirty="0"/>
          </a:p>
          <a:p>
            <a:endParaRPr lang="pl-PL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18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824" y="189335"/>
            <a:ext cx="5652352" cy="6668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3" name="Text Box 2"/>
          <p:cNvSpPr txBox="1">
            <a:spLocks noChangeArrowheads="1"/>
          </p:cNvSpPr>
          <p:nvPr/>
        </p:nvSpPr>
        <p:spPr bwMode="auto">
          <a:xfrm>
            <a:off x="2231735" y="792506"/>
            <a:ext cx="7742817" cy="525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/>
          <a:lstStyle>
            <a:lvl1pPr>
              <a:lnSpc>
                <a:spcPct val="102000"/>
              </a:lnSpc>
              <a:spcAft>
                <a:spcPts val="12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9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0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7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pl-PL" alt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Energia podąża za uwagą</a:t>
            </a:r>
          </a:p>
        </p:txBody>
      </p:sp>
    </p:spTree>
    <p:extLst>
      <p:ext uri="{BB962C8B-B14F-4D97-AF65-F5344CB8AC3E}">
        <p14:creationId xmlns:p14="http://schemas.microsoft.com/office/powerpoint/2010/main" val="389927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504A0D67-CBFF-AD44-8A1E-1B3FD425AF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638" y="0"/>
            <a:ext cx="457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" y="311816"/>
            <a:ext cx="7953638" cy="1325563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latin typeface="Times" pitchFamily="2" charset="0"/>
              </a:rPr>
              <a:t>Uważność i stres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02273" y="1949195"/>
            <a:ext cx="7251364" cy="4351338"/>
          </a:xfrm>
        </p:spPr>
        <p:txBody>
          <a:bodyPr/>
          <a:lstStyle/>
          <a:p>
            <a:r>
              <a:rPr lang="pl-PL" sz="2400" dirty="0">
                <a:latin typeface="Times" pitchFamily="2" charset="0"/>
              </a:rPr>
              <a:t>Stres i życie</a:t>
            </a:r>
          </a:p>
          <a:p>
            <a:r>
              <a:rPr lang="pl-PL" sz="2400" dirty="0">
                <a:latin typeface="Times" pitchFamily="2" charset="0"/>
              </a:rPr>
              <a:t>Jak odczuwamy stres? </a:t>
            </a:r>
          </a:p>
          <a:p>
            <a:pPr marL="0" indent="0">
              <a:buNone/>
            </a:pPr>
            <a:r>
              <a:rPr lang="pl-PL" sz="2400" dirty="0">
                <a:latin typeface="Times" pitchFamily="2" charset="0"/>
              </a:rPr>
              <a:t>  Jak rozpoznać stres - ciało, myśli, emocje, nastawienie? </a:t>
            </a:r>
          </a:p>
          <a:p>
            <a:pPr marL="0" indent="0">
              <a:buNone/>
            </a:pPr>
            <a:r>
              <a:rPr lang="pl-PL" sz="2400" dirty="0">
                <a:latin typeface="Times" pitchFamily="2" charset="0"/>
              </a:rPr>
              <a:t>  Jak przerwać błędne koło?</a:t>
            </a:r>
          </a:p>
          <a:p>
            <a:r>
              <a:rPr lang="pl-PL" sz="2400" dirty="0">
                <a:latin typeface="Times" pitchFamily="2" charset="0"/>
              </a:rPr>
              <a:t>Choroba i pomoc innym jako stres</a:t>
            </a:r>
          </a:p>
          <a:p>
            <a:r>
              <a:rPr lang="pl-PL" sz="2400" dirty="0">
                <a:latin typeface="Times" pitchFamily="2" charset="0"/>
              </a:rPr>
              <a:t>Nieustanne rozproszenie, koncentracja na sobie, </a:t>
            </a:r>
          </a:p>
          <a:p>
            <a:pPr marL="0" indent="0">
              <a:buNone/>
            </a:pPr>
            <a:r>
              <a:rPr lang="pl-PL" sz="2400" dirty="0">
                <a:latin typeface="Times" pitchFamily="2" charset="0"/>
              </a:rPr>
              <a:t>   identyfikacja =&gt; stres i cierpienie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614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9820" y="663415"/>
            <a:ext cx="4031725" cy="4031725"/>
          </a:xfr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85F91943-64A2-8B4E-92ED-1CC4A9925380}"/>
              </a:ext>
            </a:extLst>
          </p:cNvPr>
          <p:cNvSpPr/>
          <p:nvPr/>
        </p:nvSpPr>
        <p:spPr>
          <a:xfrm>
            <a:off x="3878507" y="5152338"/>
            <a:ext cx="44143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dirty="0">
                <a:latin typeface="Times" pitchFamily="2" charset="0"/>
              </a:rPr>
              <a:t>„To ludzkie gubić się w myślach.”</a:t>
            </a:r>
          </a:p>
          <a:p>
            <a:r>
              <a:rPr lang="pl-PL" sz="2400" dirty="0">
                <a:latin typeface="Times" pitchFamily="2" charset="0"/>
              </a:rPr>
              <a:t>                                         </a:t>
            </a:r>
            <a:r>
              <a:rPr lang="pl-PL" sz="2400" i="1" dirty="0">
                <a:latin typeface="Times" pitchFamily="2" charset="0"/>
              </a:rPr>
              <a:t>~</a:t>
            </a:r>
            <a:r>
              <a:rPr lang="pl-PL" i="1" dirty="0" err="1">
                <a:latin typeface="Times" pitchFamily="2" charset="0"/>
              </a:rPr>
              <a:t>E.Tolle</a:t>
            </a:r>
            <a:endParaRPr lang="pl-PL" i="1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5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0" y="744888"/>
            <a:ext cx="7620000" cy="944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pl-PL" altLang="pl-PL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oznacza bycie uważnym?</a:t>
            </a:r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806594" y="2150618"/>
            <a:ext cx="6813406" cy="3553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/>
          <a:lstStyle>
            <a:lvl1pPr marL="325438" indent="-325438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Font typeface="Arial" panose="020B0604020202020204" pitchFamily="34" charset="0"/>
              <a:buChar char="•"/>
            </a:pPr>
            <a:r>
              <a:rPr lang="pl-PL" altLang="pl-PL" sz="2400" dirty="0">
                <a:solidFill>
                  <a:srgbClr val="000000"/>
                </a:solidFill>
                <a:latin typeface="Times" pitchFamily="2" charset="0"/>
              </a:rPr>
              <a:t>Obserwacja i widzenie rzeczy takimi jakimi są, </a:t>
            </a:r>
          </a:p>
          <a:p>
            <a:pPr marL="0" indent="0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</a:pPr>
            <a:r>
              <a:rPr lang="pl-PL" altLang="pl-PL" sz="2400" dirty="0">
                <a:solidFill>
                  <a:srgbClr val="000000"/>
                </a:solidFill>
                <a:latin typeface="Times" pitchFamily="2" charset="0"/>
              </a:rPr>
              <a:t>     tutaj, teraz										</a:t>
            </a:r>
          </a:p>
          <a:p>
            <a:pPr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Font typeface="Arial" panose="020B0604020202020204" pitchFamily="34" charset="0"/>
              <a:buChar char="•"/>
            </a:pPr>
            <a:r>
              <a:rPr lang="pl-PL" altLang="pl-PL" sz="2400" dirty="0">
                <a:solidFill>
                  <a:srgbClr val="000000"/>
                </a:solidFill>
                <a:latin typeface="Times" pitchFamily="2" charset="0"/>
              </a:rPr>
              <a:t>Wybór własnej reakcji</a:t>
            </a:r>
          </a:p>
          <a:p>
            <a:pPr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Font typeface="Arial" panose="020B0604020202020204" pitchFamily="34" charset="0"/>
              <a:buChar char="•"/>
            </a:pPr>
            <a:r>
              <a:rPr lang="pl-PL" altLang="pl-PL" sz="2400" dirty="0">
                <a:solidFill>
                  <a:srgbClr val="000000"/>
                </a:solidFill>
                <a:latin typeface="Times" pitchFamily="2" charset="0"/>
              </a:rPr>
              <a:t>Bardziej świadome życie</a:t>
            </a:r>
          </a:p>
          <a:p>
            <a:pPr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Font typeface="Arial" panose="020B0604020202020204" pitchFamily="34" charset="0"/>
              <a:buChar char="•"/>
            </a:pPr>
            <a:r>
              <a:rPr lang="pl-PL" altLang="pl-PL" sz="2400" dirty="0">
                <a:solidFill>
                  <a:srgbClr val="000000"/>
                </a:solidFill>
                <a:latin typeface="Times" pitchFamily="2" charset="0"/>
              </a:rPr>
              <a:t>….</a:t>
            </a:r>
          </a:p>
          <a:p>
            <a:pPr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Font typeface="Arial" panose="020B0604020202020204" pitchFamily="34" charset="0"/>
              <a:buChar char="•"/>
            </a:pPr>
            <a:r>
              <a:rPr lang="pl-PL" altLang="pl-PL" sz="2400" dirty="0">
                <a:solidFill>
                  <a:srgbClr val="000000"/>
                </a:solidFill>
                <a:latin typeface="Times" pitchFamily="2" charset="0"/>
              </a:rPr>
              <a:t>Dla nas?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9F59B567-DD56-A44D-9C17-1D25F812D2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5135689B-8094-624E-82F9-8945444546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994"/>
            <a:ext cx="12192000" cy="812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b="1" dirty="0">
                <a:latin typeface="Times" pitchFamily="2" charset="0"/>
              </a:rPr>
              <a:t>Jak zacząć? </a:t>
            </a:r>
            <a:br>
              <a:rPr lang="pl-PL" sz="3600" b="1" dirty="0">
                <a:latin typeface="Times" pitchFamily="2" charset="0"/>
              </a:rPr>
            </a:br>
            <a:r>
              <a:rPr lang="pl-PL" sz="3600" dirty="0">
                <a:latin typeface="Times" pitchFamily="2" charset="0"/>
              </a:rPr>
              <a:t/>
            </a:r>
            <a:br>
              <a:rPr lang="pl-PL" sz="3600" dirty="0">
                <a:latin typeface="Times" pitchFamily="2" charset="0"/>
              </a:rPr>
            </a:br>
            <a:r>
              <a:rPr lang="pl-PL" sz="3600" b="1" dirty="0">
                <a:latin typeface="Times" pitchFamily="2" charset="0"/>
              </a:rPr>
              <a:t>3 minuty na oddech - praktyka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8149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-160638" y="1859952"/>
            <a:ext cx="7314248" cy="80475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  <a:extLst/>
        </p:spPr>
        <p:txBody>
          <a:bodyPr lIns="0" tIns="0" rIns="0" bIns="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18" fontAlgn="base" hangingPunct="0">
              <a:lnSpc>
                <a:spcPct val="102000"/>
              </a:lnSpc>
              <a:spcBef>
                <a:spcPct val="0"/>
              </a:spcBef>
              <a:spcAft>
                <a:spcPts val="1263"/>
              </a:spcAft>
              <a:buClrTx/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</a:tabLst>
            </a:pPr>
            <a:r>
              <a:rPr lang="pl-PL" altLang="pl-PL" sz="3600" b="1" dirty="0">
                <a:solidFill>
                  <a:srgbClr val="262626"/>
                </a:solidFill>
                <a:latin typeface="Times New Roman" panose="02020603050405020304" pitchFamily="18" charset="0"/>
              </a:rPr>
              <a:t>Uważność i życzliwość</a:t>
            </a:r>
          </a:p>
        </p:txBody>
      </p:sp>
    </p:spTree>
    <p:extLst>
      <p:ext uri="{BB962C8B-B14F-4D97-AF65-F5344CB8AC3E}">
        <p14:creationId xmlns:p14="http://schemas.microsoft.com/office/powerpoint/2010/main" val="210252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Symbol zastępczy zawartości 2"/>
          <p:cNvSpPr>
            <a:spLocks noGrp="1" noChangeArrowheads="1"/>
          </p:cNvSpPr>
          <p:nvPr>
            <p:ph idx="1"/>
          </p:nvPr>
        </p:nvSpPr>
        <p:spPr>
          <a:xfrm>
            <a:off x="984122" y="2194086"/>
            <a:ext cx="10304708" cy="403172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l-PL" alt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 i 90%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Reakcja vs odpowiedź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alt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Akceptacja</a:t>
            </a:r>
          </a:p>
        </p:txBody>
      </p:sp>
      <p:pic>
        <p:nvPicPr>
          <p:cNvPr id="98306" name="Obraz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53" y="-669391"/>
            <a:ext cx="5015847" cy="7534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7" name="Text Box 2"/>
          <p:cNvSpPr txBox="1">
            <a:spLocks noChangeArrowheads="1"/>
          </p:cNvSpPr>
          <p:nvPr/>
        </p:nvSpPr>
        <p:spPr bwMode="auto">
          <a:xfrm>
            <a:off x="0" y="549650"/>
            <a:ext cx="7176154" cy="102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/>
          <a:lstStyle>
            <a:lvl1pPr>
              <a:lnSpc>
                <a:spcPct val="102000"/>
              </a:lnSpc>
              <a:spcAft>
                <a:spcPts val="12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 sz="29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0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 sz="2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7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defTabSz="449218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tabLst>
                <a:tab pos="0" algn="l"/>
                <a:tab pos="447630" algn="l"/>
                <a:tab pos="896848" algn="l"/>
                <a:tab pos="1346065" algn="l"/>
                <a:tab pos="1795283" algn="l"/>
                <a:tab pos="2244501" algn="l"/>
                <a:tab pos="2693719" algn="l"/>
                <a:tab pos="3142936" algn="l"/>
                <a:tab pos="3592154" algn="l"/>
                <a:tab pos="4041371" algn="l"/>
                <a:tab pos="4490589" algn="l"/>
                <a:tab pos="4939806" algn="l"/>
                <a:tab pos="5389024" algn="l"/>
                <a:tab pos="5838241" algn="l"/>
                <a:tab pos="6287459" algn="l"/>
                <a:tab pos="6736676" algn="l"/>
                <a:tab pos="7185894" algn="l"/>
                <a:tab pos="7635111" algn="l"/>
                <a:tab pos="8084329" algn="l"/>
                <a:tab pos="8533547" algn="l"/>
                <a:tab pos="8982765" algn="l"/>
                <a:tab pos="9409759" algn="l"/>
                <a:tab pos="10133587" algn="l"/>
              </a:tabLst>
            </a:pPr>
            <a:r>
              <a:rPr lang="pl-PL" altLang="pl-PL" sz="3600" b="1" dirty="0">
                <a:latin typeface="Times New Roman" panose="02020603050405020304" pitchFamily="18" charset="0"/>
              </a:rPr>
              <a:t>2 Strzały</a:t>
            </a:r>
          </a:p>
        </p:txBody>
      </p:sp>
    </p:spTree>
    <p:extLst>
      <p:ext uri="{BB962C8B-B14F-4D97-AF65-F5344CB8AC3E}">
        <p14:creationId xmlns:p14="http://schemas.microsoft.com/office/powerpoint/2010/main" val="204709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6DBCBE78-70E0-0641-99FE-9B3CC00C7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3000"/>
            <a:ext cx="12192000" cy="9144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b="1" dirty="0">
                <a:latin typeface="Times" pitchFamily="2" charset="0"/>
              </a:rPr>
              <a:t>Akceptacja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270468"/>
            <a:ext cx="10515600" cy="1572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>
                <a:latin typeface="Times" pitchFamily="2" charset="0"/>
              </a:rPr>
              <a:t>„Zaakceptowanie samego siebie nie oznacza, że wszystko co we mnie jest uważam za dobre. Samoakceptacja oznacza, że wszystkiemu co we mnie mówię TAK.” </a:t>
            </a:r>
          </a:p>
          <a:p>
            <a:pPr marL="0" indent="0">
              <a:buNone/>
            </a:pPr>
            <a:r>
              <a:rPr lang="pl-PL" sz="1800" i="1" dirty="0">
                <a:latin typeface="Times" pitchFamily="2" charset="0"/>
              </a:rPr>
              <a:t>                                                                                                                                                    ~Stephanie </a:t>
            </a:r>
            <a:r>
              <a:rPr lang="pl-PL" sz="1800" i="1" dirty="0" err="1">
                <a:latin typeface="Times" pitchFamily="2" charset="0"/>
              </a:rPr>
              <a:t>Stahl</a:t>
            </a:r>
            <a:endParaRPr lang="pl-PL" sz="1800" i="1" dirty="0">
              <a:latin typeface="Times" pitchFamily="2" charset="0"/>
            </a:endParaRP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7043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DB2658A0-A78B-7E4A-95F4-845A4B4056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120"/>
            <a:ext cx="12192000" cy="8128001"/>
          </a:xfrm>
          <a:prstGeom prst="rect">
            <a:avLst/>
          </a:prstGeom>
        </p:spPr>
      </p:pic>
      <p:sp>
        <p:nvSpPr>
          <p:cNvPr id="93186" name="AutoShape 1"/>
          <p:cNvSpPr>
            <a:spLocks noChangeAspect="1" noChangeArrowheads="1"/>
          </p:cNvSpPr>
          <p:nvPr/>
        </p:nvSpPr>
        <p:spPr bwMode="auto">
          <a:xfrm>
            <a:off x="0" y="-215426"/>
            <a:ext cx="12192000" cy="8128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93187" name="Text Box 2"/>
          <p:cNvSpPr txBox="1">
            <a:spLocks noChangeArrowheads="1"/>
          </p:cNvSpPr>
          <p:nvPr/>
        </p:nvSpPr>
        <p:spPr bwMode="auto">
          <a:xfrm>
            <a:off x="742853" y="465612"/>
            <a:ext cx="10323756" cy="102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pl-PL" altLang="pl-PL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Życzliwość i współczucie</a:t>
            </a:r>
          </a:p>
        </p:txBody>
      </p:sp>
      <p:sp>
        <p:nvSpPr>
          <p:cNvPr id="93188" name="Text Box 3"/>
          <p:cNvSpPr txBox="1">
            <a:spLocks noChangeArrowheads="1"/>
          </p:cNvSpPr>
          <p:nvPr/>
        </p:nvSpPr>
        <p:spPr bwMode="auto">
          <a:xfrm>
            <a:off x="742853" y="1832021"/>
            <a:ext cx="10704706" cy="5178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/>
          <a:lstStyle>
            <a:lvl1pPr marL="341313" indent="-3238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88988" algn="l"/>
                <a:tab pos="1238250" algn="l"/>
                <a:tab pos="1687513" algn="l"/>
                <a:tab pos="2136775" algn="l"/>
                <a:tab pos="2586038" algn="l"/>
                <a:tab pos="3035300" algn="l"/>
                <a:tab pos="3484563" algn="l"/>
                <a:tab pos="3933825" algn="l"/>
                <a:tab pos="4383088" algn="l"/>
                <a:tab pos="4832350" algn="l"/>
                <a:tab pos="5281613" algn="l"/>
                <a:tab pos="5730875" algn="l"/>
                <a:tab pos="6180138" algn="l"/>
                <a:tab pos="6629400" algn="l"/>
                <a:tab pos="7078663" algn="l"/>
                <a:tab pos="7527925" algn="l"/>
                <a:tab pos="7977188" algn="l"/>
                <a:tab pos="8426450" algn="l"/>
                <a:tab pos="8875713" algn="l"/>
                <a:tab pos="9324975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638"/>
              </a:spcBef>
              <a:spcAft>
                <a:spcPts val="1425"/>
              </a:spcAft>
              <a:buClrTx/>
            </a:pPr>
            <a:r>
              <a:rPr lang="pl-PL" altLang="pl-PL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„Życzliwość to naturalna właściwość, wyrażana poprzez akty dobrej woli, odzwierciedlające troskę o siebie i innych”. </a:t>
            </a:r>
          </a:p>
          <a:p>
            <a:pPr>
              <a:lnSpc>
                <a:spcPct val="150000"/>
              </a:lnSpc>
              <a:spcBef>
                <a:spcPts val="638"/>
              </a:spcBef>
              <a:spcAft>
                <a:spcPts val="1425"/>
              </a:spcAft>
              <a:buClrTx/>
            </a:pPr>
            <a:r>
              <a:rPr lang="pl-PL" altLang="pl-PL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                                                                               </a:t>
            </a:r>
            <a:r>
              <a:rPr lang="pl-PL" altLang="pl-PL" sz="2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~</a:t>
            </a:r>
            <a:r>
              <a:rPr lang="pl-PL" altLang="pl-PL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Random</a:t>
            </a:r>
            <a:r>
              <a:rPr lang="pl-PL" altLang="pl-PL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pl-PL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Acts</a:t>
            </a:r>
            <a:r>
              <a:rPr lang="pl-PL" altLang="pl-PL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of </a:t>
            </a:r>
            <a:r>
              <a:rPr lang="pl-PL" altLang="pl-PL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Kindness</a:t>
            </a:r>
            <a:r>
              <a:rPr lang="pl-PL" altLang="pl-PL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Foundation</a:t>
            </a:r>
          </a:p>
          <a:p>
            <a:pPr marL="0" lvl="0" indent="0" algn="ctr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Tx/>
              <a:buSzTx/>
              <a:tabLst/>
            </a:pPr>
            <a:endParaRPr lang="pl-PL" altLang="pl-PL" sz="2400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  <a:p>
            <a:pPr marL="0" lvl="0" indent="0" algn="ctr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Tx/>
              <a:buSzTx/>
              <a:tabLst/>
            </a:pPr>
            <a:endParaRPr lang="pl-PL" altLang="pl-PL" sz="2400" dirty="0">
              <a:solidFill>
                <a:srgbClr val="000000"/>
              </a:solidFill>
              <a:latin typeface="Times New Roman" panose="02020603050405020304" pitchFamily="18" charset="0"/>
              <a:ea typeface="+mn-ea"/>
            </a:endParaRPr>
          </a:p>
          <a:p>
            <a:pPr marL="0" lvl="0" indent="0" algn="ctr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Tx/>
              <a:buSzTx/>
              <a:tabLst/>
            </a:pPr>
            <a:r>
              <a:rPr lang="pl-PL" altLang="pl-PL" sz="2400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„Świadomość cierpienia własnego i innych, z życzeniem by je złagodzić”.</a:t>
            </a:r>
          </a:p>
          <a:p>
            <a:pPr marL="0" lvl="0" indent="0" algn="ctr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Tx/>
              <a:buSzTx/>
              <a:tabLst/>
            </a:pPr>
            <a:r>
              <a:rPr lang="pl-PL" altLang="pl-PL" sz="2400" i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						                                               ~</a:t>
            </a:r>
            <a:r>
              <a:rPr lang="pl-PL" altLang="pl-PL" i="1" dirty="0" err="1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Dalai</a:t>
            </a:r>
            <a:r>
              <a:rPr lang="pl-PL" altLang="pl-PL" i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</a:rPr>
              <a:t> Lama</a:t>
            </a:r>
          </a:p>
          <a:p>
            <a:pPr algn="ctr">
              <a:lnSpc>
                <a:spcPct val="150000"/>
              </a:lnSpc>
              <a:spcBef>
                <a:spcPts val="638"/>
              </a:spcBef>
              <a:spcAft>
                <a:spcPts val="1425"/>
              </a:spcAft>
              <a:buClrTx/>
            </a:pPr>
            <a:endParaRPr lang="pl-PL" altLang="pl-PL" sz="2200" i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93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1" y="365125"/>
            <a:ext cx="7594539" cy="1325563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latin typeface="Times" pitchFamily="2" charset="0"/>
              </a:rPr>
              <a:t>Współczucie (</a:t>
            </a:r>
            <a:r>
              <a:rPr lang="pl-PL" sz="3600" b="1" i="1" dirty="0" err="1">
                <a:latin typeface="Times" pitchFamily="2" charset="0"/>
              </a:rPr>
              <a:t>compassion</a:t>
            </a:r>
            <a:r>
              <a:rPr lang="pl-PL" sz="3600" b="1" dirty="0">
                <a:latin typeface="Times" pitchFamily="2" charset="0"/>
              </a:rPr>
              <a:t>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571749"/>
            <a:ext cx="5924186" cy="3765853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Times" pitchFamily="2" charset="0"/>
              </a:rPr>
              <a:t>Uważność i empatia-zauważanie cierpienia</a:t>
            </a:r>
          </a:p>
          <a:p>
            <a:r>
              <a:rPr lang="pl-PL" sz="2400" dirty="0">
                <a:latin typeface="Times" pitchFamily="2" charset="0"/>
              </a:rPr>
              <a:t>Ludzki czynnik – nie tylko my</a:t>
            </a:r>
          </a:p>
          <a:p>
            <a:r>
              <a:rPr lang="pl-PL" sz="2400" dirty="0">
                <a:latin typeface="Times" pitchFamily="2" charset="0"/>
              </a:rPr>
              <a:t>Życzenie by łagodzić cierpienie</a:t>
            </a:r>
          </a:p>
          <a:p>
            <a:r>
              <a:rPr lang="pl-PL" sz="2400" dirty="0">
                <a:latin typeface="Times" pitchFamily="2" charset="0"/>
              </a:rPr>
              <a:t>Działanie łagodzące cierpienie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0BF95A7D-169D-4442-A482-F2AA0B5E01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539" y="0"/>
            <a:ext cx="45974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3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F7FBE312-081A-6B40-864D-6CEAA1D225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40" y="722473"/>
            <a:ext cx="6438516" cy="6135527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b="1" dirty="0">
                <a:latin typeface="Times" pitchFamily="2" charset="0"/>
              </a:rPr>
              <a:t>3 systemy regulacji emocji (wg Paula Gilberta)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1107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>
            <a:extLst>
              <a:ext uri="{FF2B5EF4-FFF2-40B4-BE49-F238E27FC236}">
                <a16:creationId xmlns:a16="http://schemas.microsoft.com/office/drawing/2014/main" id="{A86F5B0A-B0AD-CB43-895F-A8E1DB30CA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350" y="4365625"/>
            <a:ext cx="6229350" cy="1325563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 err="1">
                <a:latin typeface="Times" pitchFamily="2" charset="0"/>
              </a:rPr>
              <a:t>Neuroplastyczność</a:t>
            </a:r>
            <a:r>
              <a:rPr lang="pl-PL" sz="3600" b="1" dirty="0">
                <a:latin typeface="Times" pitchFamily="2" charset="0"/>
              </a:rPr>
              <a:t> mózgu </a:t>
            </a:r>
            <a:br>
              <a:rPr lang="pl-PL" sz="3600" b="1" dirty="0">
                <a:latin typeface="Times" pitchFamily="2" charset="0"/>
              </a:rPr>
            </a:br>
            <a:r>
              <a:rPr lang="pl-PL" sz="3600" b="1" dirty="0">
                <a:latin typeface="Times" pitchFamily="2" charset="0"/>
              </a:rPr>
              <a:t>Rick Hanson</a:t>
            </a:r>
          </a:p>
        </p:txBody>
      </p:sp>
    </p:spTree>
    <p:extLst>
      <p:ext uri="{BB962C8B-B14F-4D97-AF65-F5344CB8AC3E}">
        <p14:creationId xmlns:p14="http://schemas.microsoft.com/office/powerpoint/2010/main" val="130006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Text Box 2"/>
          <p:cNvSpPr txBox="1">
            <a:spLocks noChangeArrowheads="1"/>
          </p:cNvSpPr>
          <p:nvPr/>
        </p:nvSpPr>
        <p:spPr bwMode="auto">
          <a:xfrm>
            <a:off x="933329" y="605206"/>
            <a:ext cx="10320581" cy="1019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2000"/>
              </a:lnSpc>
              <a:buClrTx/>
              <a:buFontTx/>
              <a:buNone/>
            </a:pPr>
            <a:r>
              <a:rPr lang="pl-PL" altLang="pl-PL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Dlaczego trening uważności i współczucia </a:t>
            </a:r>
          </a:p>
          <a:p>
            <a:pPr algn="ctr" eaLnBrk="1" hangingPunct="1">
              <a:lnSpc>
                <a:spcPct val="102000"/>
              </a:lnSpc>
              <a:buClrTx/>
              <a:buFontTx/>
              <a:buNone/>
            </a:pPr>
            <a:r>
              <a:rPr lang="pl-PL" altLang="pl-PL" sz="3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jest ważny?</a:t>
            </a:r>
          </a:p>
        </p:txBody>
      </p:sp>
      <p:sp>
        <p:nvSpPr>
          <p:cNvPr id="107524" name="Text Box 3"/>
          <p:cNvSpPr txBox="1">
            <a:spLocks noChangeArrowheads="1"/>
          </p:cNvSpPr>
          <p:nvPr/>
        </p:nvSpPr>
        <p:spPr bwMode="auto">
          <a:xfrm>
            <a:off x="933329" y="2404376"/>
            <a:ext cx="5084101" cy="4047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Aft>
                <a:spcPts val="1263"/>
              </a:spcAft>
              <a:buFont typeface="Wingdings" panose="05000000000000000000" pitchFamily="2" charset="2"/>
              <a:buChar char=""/>
            </a:pPr>
            <a:r>
              <a:rPr lang="pl-PL" altLang="pl-PL" sz="2000" dirty="0">
                <a:solidFill>
                  <a:srgbClr val="000000"/>
                </a:solidFill>
                <a:latin typeface="Cormorant Garamond Medium" charset="0"/>
              </a:rPr>
              <a:t> </a:t>
            </a:r>
            <a:r>
              <a:rPr lang="pl-PL" altLang="pl-PL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Spadek samokrytycyzmu</a:t>
            </a:r>
          </a:p>
          <a:p>
            <a:pPr>
              <a:lnSpc>
                <a:spcPct val="150000"/>
              </a:lnSpc>
              <a:spcAft>
                <a:spcPts val="1263"/>
              </a:spcAft>
              <a:buFont typeface="Wingdings" panose="05000000000000000000" pitchFamily="2" charset="2"/>
              <a:buChar char=""/>
            </a:pPr>
            <a:r>
              <a:rPr lang="pl-PL" altLang="pl-PL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Silniejsza akceptacja siebie</a:t>
            </a:r>
          </a:p>
          <a:p>
            <a:pPr>
              <a:lnSpc>
                <a:spcPct val="150000"/>
              </a:lnSpc>
              <a:spcAft>
                <a:spcPts val="1263"/>
              </a:spcAft>
              <a:buFont typeface="Wingdings" panose="05000000000000000000" pitchFamily="2" charset="2"/>
              <a:buChar char=""/>
            </a:pPr>
            <a:r>
              <a:rPr lang="pl-PL" altLang="pl-PL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Silniejsza pozytywna afektywność</a:t>
            </a:r>
          </a:p>
          <a:p>
            <a:pPr>
              <a:lnSpc>
                <a:spcPct val="102000"/>
              </a:lnSpc>
              <a:spcAft>
                <a:spcPts val="1263"/>
              </a:spcAft>
              <a:buClrTx/>
            </a:pPr>
            <a:endParaRPr lang="pl-PL" altLang="pl-PL" sz="2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25" name="Text Box 4"/>
          <p:cNvSpPr txBox="1">
            <a:spLocks noChangeArrowheads="1"/>
          </p:cNvSpPr>
          <p:nvPr/>
        </p:nvSpPr>
        <p:spPr bwMode="auto">
          <a:xfrm>
            <a:off x="6093619" y="2404376"/>
            <a:ext cx="5238750" cy="4047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Aft>
                <a:spcPts val="1263"/>
              </a:spcAft>
              <a:buFont typeface="Wingdings" panose="05000000000000000000" pitchFamily="2" charset="2"/>
              <a:buChar char=""/>
            </a:pPr>
            <a:r>
              <a:rPr lang="pl-PL" altLang="pl-PL" sz="2200" dirty="0">
                <a:solidFill>
                  <a:srgbClr val="000000"/>
                </a:solidFill>
                <a:latin typeface="Cormorant Garamond Medium" charset="0"/>
              </a:rPr>
              <a:t> </a:t>
            </a:r>
            <a:r>
              <a:rPr lang="pl-PL" altLang="pl-PL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Mniejsza reaktywność </a:t>
            </a:r>
          </a:p>
          <a:p>
            <a:pPr>
              <a:lnSpc>
                <a:spcPct val="150000"/>
              </a:lnSpc>
              <a:spcAft>
                <a:spcPts val="1263"/>
              </a:spcAft>
              <a:buFont typeface="Wingdings" panose="05000000000000000000" pitchFamily="2" charset="2"/>
              <a:buChar char=""/>
            </a:pPr>
            <a:r>
              <a:rPr lang="pl-PL" altLang="pl-PL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Mniejsze wypalenie</a:t>
            </a:r>
          </a:p>
          <a:p>
            <a:pPr>
              <a:lnSpc>
                <a:spcPct val="150000"/>
              </a:lnSpc>
              <a:spcAft>
                <a:spcPts val="1263"/>
              </a:spcAft>
              <a:buFont typeface="Wingdings" panose="05000000000000000000" pitchFamily="2" charset="2"/>
              <a:buChar char=""/>
            </a:pPr>
            <a:r>
              <a:rPr lang="pl-PL" altLang="pl-PL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Lepsza zdolność rozpoznawania emocji    innych i swoich</a:t>
            </a:r>
          </a:p>
          <a:p>
            <a:pPr>
              <a:lnSpc>
                <a:spcPct val="150000"/>
              </a:lnSpc>
              <a:spcAft>
                <a:spcPts val="1263"/>
              </a:spcAft>
              <a:buFont typeface="Wingdings" panose="05000000000000000000" pitchFamily="2" charset="2"/>
              <a:buChar char=""/>
            </a:pPr>
            <a:endParaRPr lang="pl-PL" altLang="pl-PL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263"/>
              </a:spcAft>
              <a:buClrTx/>
            </a:pPr>
            <a:r>
              <a:rPr lang="pl-PL" altLang="pl-PL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pl-PL" altLang="pl-PL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93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Text Box 2"/>
          <p:cNvSpPr txBox="1">
            <a:spLocks noChangeArrowheads="1"/>
          </p:cNvSpPr>
          <p:nvPr/>
        </p:nvSpPr>
        <p:spPr bwMode="auto">
          <a:xfrm>
            <a:off x="934916" y="549650"/>
            <a:ext cx="10323756" cy="81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/>
            </a:pPr>
            <a:r>
              <a:rPr kumimoji="0" lang="pl-PL" alt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Uważność w medycynie</a:t>
            </a:r>
          </a:p>
        </p:txBody>
      </p:sp>
      <p:sp>
        <p:nvSpPr>
          <p:cNvPr id="70660" name="Text Box 3"/>
          <p:cNvSpPr txBox="1">
            <a:spLocks noChangeArrowheads="1"/>
          </p:cNvSpPr>
          <p:nvPr/>
        </p:nvSpPr>
        <p:spPr bwMode="auto">
          <a:xfrm>
            <a:off x="157143" y="1896561"/>
            <a:ext cx="11877715" cy="424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/>
          <a:lstStyle>
            <a:lvl1pPr marL="325438" indent="-325438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  <a:tab pos="9410700" algn="l"/>
                <a:tab pos="10134600" algn="l"/>
                <a:tab pos="10858500" algn="l"/>
                <a:tab pos="11582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325438" marR="0" lvl="0" indent="-325438" algn="l" defTabSz="914400" rtl="0" eaLnBrk="1" fontAlgn="auto" latinLnBrk="0" hangingPunct="1">
              <a:lnSpc>
                <a:spcPct val="150000"/>
              </a:lnSpc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kumimoji="0" lang="pl-PL" altLang="pl-PL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Jon Kabat-</a:t>
            </a:r>
            <a:r>
              <a:rPr kumimoji="0" lang="pl-PL" altLang="pl-PL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Zinn</a:t>
            </a:r>
            <a:r>
              <a:rPr kumimoji="0" lang="pl-PL" alt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 - University of Massachusetts </a:t>
            </a:r>
            <a:r>
              <a:rPr kumimoji="0" lang="pl-PL" alt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Medical</a:t>
            </a:r>
            <a:r>
              <a:rPr kumimoji="0" lang="pl-PL" alt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 Center, Klinika Redukcji Stresu, 1979 – </a:t>
            </a:r>
            <a:r>
              <a:rPr kumimoji="0" lang="pl-PL" alt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Mindfulness-Based</a:t>
            </a:r>
            <a:r>
              <a:rPr kumimoji="0" lang="pl-PL" alt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 </a:t>
            </a:r>
            <a:r>
              <a:rPr kumimoji="0" lang="pl-PL" alt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Stress</a:t>
            </a:r>
            <a:r>
              <a:rPr kumimoji="0" lang="pl-PL" alt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 </a:t>
            </a:r>
            <a:r>
              <a:rPr kumimoji="0" lang="pl-PL" altLang="pl-P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Reduction</a:t>
            </a:r>
            <a:r>
              <a:rPr kumimoji="0" lang="pl-PL" alt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 (MBSR)</a:t>
            </a:r>
          </a:p>
          <a:p>
            <a:pPr marL="325438" marR="0" lvl="0" indent="-325438" algn="l" defTabSz="914400" rtl="0" eaLnBrk="1" fontAlgn="auto" latinLnBrk="0" hangingPunct="1">
              <a:lnSpc>
                <a:spcPct val="150000"/>
              </a:lnSpc>
              <a:spcBef>
                <a:spcPts val="638"/>
              </a:spcBef>
              <a:spcAft>
                <a:spcPts val="1425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325438" algn="l"/>
                <a:tab pos="773113" algn="l"/>
                <a:tab pos="1222375" algn="l"/>
                <a:tab pos="1671638" algn="l"/>
                <a:tab pos="2120900" algn="l"/>
                <a:tab pos="2570163" algn="l"/>
                <a:tab pos="3019425" algn="l"/>
                <a:tab pos="3468688" algn="l"/>
                <a:tab pos="3917950" algn="l"/>
                <a:tab pos="4367213" algn="l"/>
                <a:tab pos="4816475" algn="l"/>
                <a:tab pos="5265738" algn="l"/>
                <a:tab pos="5715000" algn="l"/>
                <a:tab pos="6164263" algn="l"/>
                <a:tab pos="6613525" algn="l"/>
                <a:tab pos="7062788" algn="l"/>
                <a:tab pos="7512050" algn="l"/>
                <a:tab pos="7961313" algn="l"/>
                <a:tab pos="8410575" algn="l"/>
                <a:tab pos="8859838" algn="l"/>
                <a:tab pos="9309100" algn="l"/>
                <a:tab pos="9410700" algn="l"/>
                <a:tab pos="10134600" algn="l"/>
                <a:tab pos="10858500" algn="l"/>
                <a:tab pos="11582400" algn="l"/>
              </a:tabLst>
              <a:defRPr/>
            </a:pPr>
            <a:r>
              <a:rPr kumimoji="0" lang="pl-PL" alt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icrosoft YaHei" panose="020B0503020204020204" pitchFamily="34" charset="-122"/>
                <a:cs typeface="+mn-cs"/>
              </a:rPr>
              <a:t>Łagodzenie bólu przewlekłego, obniżenie poziomu stresu, poprawa pamięci, równowaga emocjonalna, mniejszy niepokój i depresja, poprawa samooceny, samokontroli, uwagi, jakości snu</a:t>
            </a:r>
          </a:p>
        </p:txBody>
      </p:sp>
    </p:spTree>
    <p:extLst>
      <p:ext uri="{BB962C8B-B14F-4D97-AF65-F5344CB8AC3E}">
        <p14:creationId xmlns:p14="http://schemas.microsoft.com/office/powerpoint/2010/main" val="245880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b="1" dirty="0">
                <a:latin typeface="Times" pitchFamily="2" charset="0"/>
              </a:rPr>
              <a:t>Lekcje uważności w medycynie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228849"/>
            <a:ext cx="10515600" cy="3948113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Times" pitchFamily="2" charset="0"/>
              </a:rPr>
              <a:t>„Podstawowym czynnikiem jest chęć by spotkać drugiego człowieka w jego słabości i sile. Ale to możliwe tylko wtedy gdy potraktujemy tak siebie….wymaga to zwracania uwagi na wszystko co się w nas dzieje…to uważność, ale nie chodzi tylko o technikę. Uważność jest aktem miłości. Chęć patrzenia i bycia blisko, takimi jakimi jesteśmy z innymi jest w istocie wyrazem troski. Wcieleniem współczucia. Które zaczyna się w nas samych. Niezależnie od tego czy szukamy pomocy czy chcemy ją ofiarować jesteśmy jednocześnie zranieni i cali. </a:t>
            </a:r>
          </a:p>
          <a:p>
            <a:pPr marL="0" indent="0">
              <a:buNone/>
            </a:pPr>
            <a:r>
              <a:rPr lang="pl-PL" sz="2400" dirty="0">
                <a:latin typeface="Times" pitchFamily="2" charset="0"/>
              </a:rPr>
              <a:t>   To współzależność.”</a:t>
            </a:r>
          </a:p>
          <a:p>
            <a:pPr marL="0" indent="0">
              <a:buNone/>
            </a:pPr>
            <a:r>
              <a:rPr lang="pl-PL" sz="2400" i="1" dirty="0">
                <a:latin typeface="Times" pitchFamily="2" charset="0"/>
              </a:rPr>
              <a:t>                                                                                                                 ~</a:t>
            </a:r>
            <a:r>
              <a:rPr lang="pl-PL" sz="1800" i="1" dirty="0">
                <a:latin typeface="Times" pitchFamily="2" charset="0"/>
              </a:rPr>
              <a:t>Saki </a:t>
            </a:r>
            <a:r>
              <a:rPr lang="pl-PL" sz="1800" i="1" dirty="0" err="1">
                <a:latin typeface="Times" pitchFamily="2" charset="0"/>
              </a:rPr>
              <a:t>Santorelli</a:t>
            </a:r>
            <a:endParaRPr lang="pl-PL" sz="1800" i="1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FC052FF0-C4BF-164A-92DC-74CDABAC19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383" y="0"/>
            <a:ext cx="10013143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b="1" dirty="0">
                <a:latin typeface="Times" pitchFamily="2" charset="0"/>
              </a:rPr>
              <a:t>Uważność i współczucie w medycynie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Times" pitchFamily="2" charset="0"/>
              </a:rPr>
              <a:t>Pacjenci, personel, komfort leczenia i bycia leczonym</a:t>
            </a:r>
          </a:p>
          <a:p>
            <a:r>
              <a:rPr lang="pl-PL" sz="2400" dirty="0">
                <a:latin typeface="Times" pitchFamily="2" charset="0"/>
              </a:rPr>
              <a:t>Empatia vs współczucie</a:t>
            </a:r>
          </a:p>
          <a:p>
            <a:r>
              <a:rPr lang="pl-PL" sz="2400" dirty="0">
                <a:latin typeface="Times" pitchFamily="2" charset="0"/>
              </a:rPr>
              <a:t>Wypalenie zawodowe</a:t>
            </a:r>
          </a:p>
          <a:p>
            <a:r>
              <a:rPr lang="pl-PL" sz="2400" dirty="0">
                <a:latin typeface="Times" pitchFamily="2" charset="0"/>
              </a:rPr>
              <a:t>Badania diagnostyczne/pilotażowe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3077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15D27DDF-5AAE-354A-973E-11D656ECAF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4387"/>
            <a:ext cx="12191999" cy="8486774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64357" y="2564071"/>
            <a:ext cx="10304708" cy="1432826"/>
          </a:xfrm>
        </p:spPr>
        <p:txBody>
          <a:bodyPr/>
          <a:lstStyle/>
          <a:p>
            <a:pPr algn="ctr"/>
            <a:r>
              <a:rPr lang="pl-PL" sz="2400" dirty="0">
                <a:latin typeface="Times" pitchFamily="2" charset="0"/>
              </a:rPr>
              <a:t>„Wypalenie zawodowe bierze się nie tyle z potrzeby niesienia pomocy </a:t>
            </a:r>
          </a:p>
          <a:p>
            <a:pPr algn="ctr"/>
            <a:r>
              <a:rPr lang="pl-PL" sz="2400" dirty="0">
                <a:latin typeface="Times" pitchFamily="2" charset="0"/>
              </a:rPr>
              <a:t>co z silnej potrzeby dostrzeżenia jej efektów”.</a:t>
            </a:r>
          </a:p>
          <a:p>
            <a:pPr algn="ctr"/>
            <a:r>
              <a:rPr lang="pl-PL" sz="2400" dirty="0">
                <a:latin typeface="Times" pitchFamily="2" charset="0"/>
              </a:rPr>
              <a:t>														</a:t>
            </a:r>
            <a:r>
              <a:rPr lang="pl-PL" sz="1800" i="1" dirty="0">
                <a:latin typeface="Times" pitchFamily="2" charset="0"/>
              </a:rPr>
              <a:t>~Saki </a:t>
            </a:r>
            <a:r>
              <a:rPr lang="pl-PL" sz="1800" i="1" dirty="0" err="1">
                <a:latin typeface="Times" pitchFamily="2" charset="0"/>
              </a:rPr>
              <a:t>Santorelli</a:t>
            </a:r>
            <a:endParaRPr lang="pl-PL" sz="1800" i="1" dirty="0">
              <a:latin typeface="Times" pitchFamily="2" charset="0"/>
            </a:endParaRP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3977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41404" y="339053"/>
            <a:ext cx="10836876" cy="1526818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100" b="1" dirty="0">
                <a:latin typeface="Times" pitchFamily="2" charset="0"/>
              </a:rPr>
              <a:t>Badania pilotażowe</a:t>
            </a:r>
            <a:r>
              <a:rPr lang="pl-PL" sz="4000" dirty="0">
                <a:latin typeface="Times" pitchFamily="2" charset="0"/>
              </a:rPr>
              <a:t/>
            </a:r>
            <a:br>
              <a:rPr lang="pl-PL" sz="4000" dirty="0">
                <a:latin typeface="Times" pitchFamily="2" charset="0"/>
              </a:rPr>
            </a:br>
            <a:r>
              <a:rPr lang="pl-PL" sz="4000" dirty="0">
                <a:latin typeface="Times" pitchFamily="2" charset="0"/>
              </a:rPr>
              <a:t>  </a:t>
            </a:r>
            <a:r>
              <a:rPr lang="pl-PL" sz="2700" dirty="0">
                <a:latin typeface="Times" pitchFamily="2" charset="0"/>
              </a:rPr>
              <a:t>Uważność i prężność jako zasoby indywidualne zmniejszające zagrożenie wypalenia zawodowego </a:t>
            </a:r>
            <a:br>
              <a:rPr lang="pl-PL" sz="2700" dirty="0">
                <a:latin typeface="Times" pitchFamily="2" charset="0"/>
              </a:rPr>
            </a:br>
            <a:r>
              <a:rPr lang="pl-PL" sz="1800" dirty="0">
                <a:latin typeface="Times" pitchFamily="2" charset="0"/>
              </a:rPr>
              <a:t>(</a:t>
            </a:r>
            <a:r>
              <a:rPr lang="pl-PL" sz="1800" dirty="0" err="1">
                <a:latin typeface="Times" pitchFamily="2" charset="0"/>
              </a:rPr>
              <a:t>Sekułowicz</a:t>
            </a:r>
            <a:r>
              <a:rPr lang="pl-PL" sz="1800" dirty="0">
                <a:latin typeface="Times" pitchFamily="2" charset="0"/>
              </a:rPr>
              <a:t> M., Boroń-Krupińska K., Kwiatkowski P., Jabłonkowska J.)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96897" y="2361137"/>
            <a:ext cx="9725891" cy="5040560"/>
          </a:xfrm>
        </p:spPr>
        <p:txBody>
          <a:bodyPr>
            <a:normAutofit/>
          </a:bodyPr>
          <a:lstStyle/>
          <a:p>
            <a:pPr marL="34290" indent="0" algn="ctr">
              <a:buNone/>
            </a:pPr>
            <a:r>
              <a:rPr lang="pl-PL" sz="2000" b="1" dirty="0">
                <a:latin typeface="Times" pitchFamily="2" charset="0"/>
              </a:rPr>
              <a:t>56</a:t>
            </a:r>
            <a:r>
              <a:rPr lang="pl-PL" sz="2000" dirty="0">
                <a:latin typeface="Times" pitchFamily="2" charset="0"/>
              </a:rPr>
              <a:t> lekarzy </a:t>
            </a:r>
          </a:p>
          <a:p>
            <a:pPr marL="34290" indent="0">
              <a:lnSpc>
                <a:spcPct val="120000"/>
              </a:lnSpc>
              <a:buNone/>
            </a:pPr>
            <a:r>
              <a:rPr lang="pl-PL" sz="2000" b="1" dirty="0">
                <a:latin typeface="Times" pitchFamily="2" charset="0"/>
              </a:rPr>
              <a:t>Płeć</a:t>
            </a:r>
            <a:r>
              <a:rPr lang="pl-PL" sz="2000" dirty="0">
                <a:latin typeface="Times" pitchFamily="2" charset="0"/>
              </a:rPr>
              <a:t>: Kobiety: N=38    Mężczyźni: N= 18</a:t>
            </a:r>
          </a:p>
          <a:p>
            <a:pPr marL="34290" indent="0">
              <a:lnSpc>
                <a:spcPct val="120000"/>
              </a:lnSpc>
              <a:buNone/>
            </a:pPr>
            <a:r>
              <a:rPr lang="pl-PL" sz="2000" b="1" dirty="0">
                <a:latin typeface="Times" pitchFamily="2" charset="0"/>
              </a:rPr>
              <a:t>Wiek</a:t>
            </a:r>
            <a:r>
              <a:rPr lang="pl-PL" sz="2000" dirty="0">
                <a:latin typeface="Times" pitchFamily="2" charset="0"/>
              </a:rPr>
              <a:t>: 27-60 lat</a:t>
            </a:r>
          </a:p>
          <a:p>
            <a:pPr marL="34290" indent="0">
              <a:lnSpc>
                <a:spcPct val="120000"/>
              </a:lnSpc>
              <a:buNone/>
            </a:pPr>
            <a:r>
              <a:rPr lang="pl-PL" sz="2000" b="1" dirty="0">
                <a:latin typeface="Times" pitchFamily="2" charset="0"/>
              </a:rPr>
              <a:t>Staż pracy</a:t>
            </a:r>
            <a:r>
              <a:rPr lang="pl-PL" sz="2000" dirty="0">
                <a:latin typeface="Times" pitchFamily="2" charset="0"/>
              </a:rPr>
              <a:t>: 2-34 lat</a:t>
            </a:r>
          </a:p>
          <a:p>
            <a:pPr marL="34290" indent="0">
              <a:lnSpc>
                <a:spcPct val="120000"/>
              </a:lnSpc>
              <a:buNone/>
            </a:pPr>
            <a:r>
              <a:rPr lang="pl-PL" sz="2000" b="1" dirty="0">
                <a:latin typeface="Times" pitchFamily="2" charset="0"/>
              </a:rPr>
              <a:t>Miejsce zatrudnienia: </a:t>
            </a:r>
            <a:r>
              <a:rPr lang="pl-PL" sz="2000" dirty="0">
                <a:latin typeface="Times" pitchFamily="2" charset="0"/>
              </a:rPr>
              <a:t>Szpital i przychodnia: N=49; Szpital: N=4; Przychodnia: N=3;</a:t>
            </a:r>
          </a:p>
          <a:p>
            <a:pPr marL="34290" indent="0">
              <a:lnSpc>
                <a:spcPct val="120000"/>
              </a:lnSpc>
              <a:buNone/>
            </a:pPr>
            <a:r>
              <a:rPr lang="pl-PL" sz="2000" b="1" dirty="0">
                <a:latin typeface="Times" pitchFamily="2" charset="0"/>
              </a:rPr>
              <a:t>Specjalizacja: </a:t>
            </a:r>
            <a:r>
              <a:rPr lang="pl-PL" sz="2000" dirty="0">
                <a:latin typeface="Times" pitchFamily="2" charset="0"/>
              </a:rPr>
              <a:t>Medycyna rodzinna (interna) N=32; Pediatria N=9; Chirurgia N=11;  Inne=4</a:t>
            </a:r>
          </a:p>
          <a:p>
            <a:pPr marL="34290" indent="0">
              <a:lnSpc>
                <a:spcPct val="120000"/>
              </a:lnSpc>
              <a:buNone/>
            </a:pPr>
            <a:r>
              <a:rPr lang="pl-PL" sz="2000" dirty="0">
                <a:latin typeface="Times" pitchFamily="2" charset="0"/>
              </a:rPr>
              <a:t>Dobór próby: losowy (indywidualna decyzja o przystąpieniu do badań) </a:t>
            </a:r>
          </a:p>
          <a:p>
            <a:pPr marL="34290" indent="0">
              <a:lnSpc>
                <a:spcPct val="120000"/>
              </a:lnSpc>
              <a:buNone/>
            </a:pPr>
            <a:r>
              <a:rPr lang="pl-PL" sz="2000" i="1" dirty="0">
                <a:solidFill>
                  <a:schemeClr val="tx2">
                    <a:lumMod val="75000"/>
                  </a:schemeClr>
                </a:solidFill>
                <a:latin typeface="Times" pitchFamily="2" charset="0"/>
              </a:rPr>
              <a:t>(Zgoda Senackiej Komisji ds. Etyki Badań Naukowych nr24/2018)</a:t>
            </a:r>
          </a:p>
          <a:p>
            <a:pPr marL="34290" indent="0" algn="ctr">
              <a:lnSpc>
                <a:spcPct val="120000"/>
              </a:lnSpc>
              <a:buNone/>
            </a:pPr>
            <a:endParaRPr lang="pl-PL" sz="3200" dirty="0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9CAF8003-0ECC-8840-8A54-47660E27270B}"/>
              </a:ext>
            </a:extLst>
          </p:cNvPr>
          <p:cNvCxnSpPr>
            <a:cxnSpLocks/>
          </p:cNvCxnSpPr>
          <p:nvPr/>
        </p:nvCxnSpPr>
        <p:spPr>
          <a:xfrm>
            <a:off x="5362833" y="2106827"/>
            <a:ext cx="163109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71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2551" y="381000"/>
            <a:ext cx="11071654" cy="1398373"/>
          </a:xfrm>
        </p:spPr>
        <p:txBody>
          <a:bodyPr>
            <a:normAutofit/>
          </a:bodyPr>
          <a:lstStyle/>
          <a:p>
            <a:pPr algn="ctr"/>
            <a:r>
              <a:rPr lang="pl-PL" sz="3100" b="1" dirty="0">
                <a:latin typeface="Times" pitchFamily="2" charset="0"/>
              </a:rPr>
              <a:t>Badania pilotażowe</a:t>
            </a:r>
            <a:r>
              <a:rPr lang="pl-PL" sz="3100" dirty="0">
                <a:latin typeface="Times" pitchFamily="2" charset="0"/>
              </a:rPr>
              <a:t/>
            </a:r>
            <a:br>
              <a:rPr lang="pl-PL" sz="3100" dirty="0">
                <a:latin typeface="Times" pitchFamily="2" charset="0"/>
              </a:rPr>
            </a:br>
            <a:r>
              <a:rPr lang="pl-PL" sz="2400" dirty="0">
                <a:latin typeface="Times" pitchFamily="2" charset="0"/>
              </a:rPr>
              <a:t>Uważność i prężność jako zasoby indywidualne zmniejszające zagrożenie wypalenia zawodowego </a:t>
            </a:r>
            <a:br>
              <a:rPr lang="pl-PL" sz="2400" dirty="0">
                <a:latin typeface="Times" pitchFamily="2" charset="0"/>
              </a:rPr>
            </a:br>
            <a:r>
              <a:rPr lang="pl-PL" sz="1600" dirty="0">
                <a:solidFill>
                  <a:prstClr val="black"/>
                </a:solidFill>
                <a:latin typeface="Times" pitchFamily="2" charset="0"/>
              </a:rPr>
              <a:t>(</a:t>
            </a:r>
            <a:r>
              <a:rPr lang="pl-PL" sz="1600" dirty="0" err="1">
                <a:solidFill>
                  <a:prstClr val="black"/>
                </a:solidFill>
                <a:latin typeface="Times" pitchFamily="2" charset="0"/>
              </a:rPr>
              <a:t>Sekułowicz</a:t>
            </a:r>
            <a:r>
              <a:rPr lang="pl-PL" sz="1600" dirty="0">
                <a:solidFill>
                  <a:prstClr val="black"/>
                </a:solidFill>
                <a:latin typeface="Times" pitchFamily="2" charset="0"/>
              </a:rPr>
              <a:t> M., Boroń-Krupińska K., Kwiatkowski P., Jabłonkowska J.)</a:t>
            </a:r>
            <a:endParaRPr lang="pl-PL" sz="2400" dirty="0">
              <a:latin typeface="Times" pitchFamily="2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82361" y="2185252"/>
            <a:ext cx="10392033" cy="5112568"/>
          </a:xfrm>
        </p:spPr>
        <p:txBody>
          <a:bodyPr>
            <a:normAutofit/>
          </a:bodyPr>
          <a:lstStyle/>
          <a:p>
            <a:pPr marL="34290" indent="0">
              <a:buNone/>
            </a:pPr>
            <a:endParaRPr lang="pl-PL" sz="2600" dirty="0"/>
          </a:p>
          <a:p>
            <a:pPr>
              <a:lnSpc>
                <a:spcPct val="150000"/>
              </a:lnSpc>
            </a:pPr>
            <a:r>
              <a:rPr lang="pl-PL" sz="1800" b="1" dirty="0">
                <a:latin typeface="Times" pitchFamily="2" charset="0"/>
              </a:rPr>
              <a:t>1) Pięciowymiarowy Kwestionariusz Uważności </a:t>
            </a:r>
            <a:r>
              <a:rPr lang="pl-PL" sz="1800" dirty="0">
                <a:latin typeface="Times" pitchFamily="2" charset="0"/>
              </a:rPr>
              <a:t>(FFMQ-Five Facet </a:t>
            </a:r>
            <a:r>
              <a:rPr lang="pl-PL" sz="1800" dirty="0" err="1">
                <a:latin typeface="Times" pitchFamily="2" charset="0"/>
              </a:rPr>
              <a:t>Mindfulness</a:t>
            </a:r>
            <a:r>
              <a:rPr lang="pl-PL" sz="1800" dirty="0">
                <a:latin typeface="Times" pitchFamily="2" charset="0"/>
              </a:rPr>
              <a:t> </a:t>
            </a:r>
            <a:r>
              <a:rPr lang="pl-PL" sz="1800" dirty="0" err="1">
                <a:latin typeface="Times" pitchFamily="2" charset="0"/>
              </a:rPr>
              <a:t>Questionnaire</a:t>
            </a:r>
            <a:r>
              <a:rPr lang="pl-PL" sz="1800" dirty="0">
                <a:latin typeface="Times" pitchFamily="2" charset="0"/>
              </a:rPr>
              <a:t>), Baer i </a:t>
            </a:r>
            <a:r>
              <a:rPr lang="pl-PL" sz="1800" dirty="0" err="1">
                <a:latin typeface="Times" pitchFamily="2" charset="0"/>
              </a:rPr>
              <a:t>wsp</a:t>
            </a:r>
            <a:r>
              <a:rPr lang="pl-PL" sz="1800" dirty="0">
                <a:latin typeface="Times" pitchFamily="2" charset="0"/>
              </a:rPr>
              <a:t>. 2006, polska adaptacja Radoń 2014;</a:t>
            </a:r>
          </a:p>
          <a:p>
            <a:pPr>
              <a:lnSpc>
                <a:spcPct val="150000"/>
              </a:lnSpc>
            </a:pPr>
            <a:r>
              <a:rPr lang="pl-PL" sz="1800" b="1" dirty="0">
                <a:latin typeface="Times" pitchFamily="2" charset="0"/>
              </a:rPr>
              <a:t>2) Kwestionariusz Wypalenia wg Maslach </a:t>
            </a:r>
            <a:r>
              <a:rPr lang="pl-PL" sz="1800" dirty="0">
                <a:latin typeface="Times" pitchFamily="2" charset="0"/>
              </a:rPr>
              <a:t>(Maslach </a:t>
            </a:r>
            <a:r>
              <a:rPr lang="pl-PL" sz="1800" dirty="0" err="1">
                <a:latin typeface="Times" pitchFamily="2" charset="0"/>
              </a:rPr>
              <a:t>Burnout</a:t>
            </a:r>
            <a:r>
              <a:rPr lang="pl-PL" sz="1800" dirty="0">
                <a:latin typeface="Times" pitchFamily="2" charset="0"/>
              </a:rPr>
              <a:t> Inventory- HSS,1996);</a:t>
            </a:r>
          </a:p>
          <a:p>
            <a:pPr>
              <a:lnSpc>
                <a:spcPct val="150000"/>
              </a:lnSpc>
            </a:pPr>
            <a:r>
              <a:rPr lang="pl-PL" sz="1050" b="1" dirty="0">
                <a:latin typeface="Times" pitchFamily="2" charset="0"/>
              </a:rPr>
              <a:t>3) Obszary życia zawodowego </a:t>
            </a:r>
            <a:r>
              <a:rPr lang="pl-PL" sz="1050" dirty="0">
                <a:latin typeface="Times" pitchFamily="2" charset="0"/>
              </a:rPr>
              <a:t>(</a:t>
            </a:r>
            <a:r>
              <a:rPr lang="pl-PL" sz="1050" dirty="0" err="1">
                <a:latin typeface="Times" pitchFamily="2" charset="0"/>
              </a:rPr>
              <a:t>Areas</a:t>
            </a:r>
            <a:r>
              <a:rPr lang="pl-PL" sz="1050" dirty="0">
                <a:latin typeface="Times" pitchFamily="2" charset="0"/>
              </a:rPr>
              <a:t> of </a:t>
            </a:r>
            <a:r>
              <a:rPr lang="pl-PL" sz="1050" dirty="0" err="1">
                <a:latin typeface="Times" pitchFamily="2" charset="0"/>
              </a:rPr>
              <a:t>Work</a:t>
            </a:r>
            <a:r>
              <a:rPr lang="pl-PL" sz="1050" dirty="0">
                <a:latin typeface="Times" pitchFamily="2" charset="0"/>
              </a:rPr>
              <a:t> Life </a:t>
            </a:r>
            <a:r>
              <a:rPr lang="pl-PL" sz="1050" dirty="0" err="1">
                <a:latin typeface="Times" pitchFamily="2" charset="0"/>
              </a:rPr>
              <a:t>Survey</a:t>
            </a:r>
            <a:r>
              <a:rPr lang="pl-PL" sz="1050" dirty="0">
                <a:latin typeface="Times" pitchFamily="2" charset="0"/>
              </a:rPr>
              <a:t>)– Maslach i </a:t>
            </a:r>
            <a:r>
              <a:rPr lang="pl-PL" sz="1050" dirty="0" err="1">
                <a:latin typeface="Times" pitchFamily="2" charset="0"/>
              </a:rPr>
              <a:t>Leiter</a:t>
            </a:r>
            <a:r>
              <a:rPr lang="pl-PL" sz="1050" dirty="0">
                <a:latin typeface="Times" pitchFamily="2" charset="0"/>
              </a:rPr>
              <a:t> 2010;</a:t>
            </a:r>
          </a:p>
          <a:p>
            <a:pPr>
              <a:lnSpc>
                <a:spcPct val="150000"/>
              </a:lnSpc>
            </a:pPr>
            <a:r>
              <a:rPr lang="pl-PL" sz="1050" b="1" dirty="0">
                <a:latin typeface="Times" pitchFamily="2" charset="0"/>
              </a:rPr>
              <a:t>4) Skrócony Kwestionariusz badający cechy osobowości </a:t>
            </a:r>
            <a:r>
              <a:rPr lang="pl-PL" sz="1050" dirty="0">
                <a:latin typeface="Times" pitchFamily="2" charset="0"/>
              </a:rPr>
              <a:t>(</a:t>
            </a:r>
            <a:r>
              <a:rPr lang="pl-PL" sz="1050" b="1" dirty="0">
                <a:latin typeface="Times" pitchFamily="2" charset="0"/>
              </a:rPr>
              <a:t>Wielkiej Piątki), </a:t>
            </a:r>
            <a:r>
              <a:rPr lang="pl-PL" sz="1050" dirty="0">
                <a:latin typeface="Times" pitchFamily="2" charset="0"/>
              </a:rPr>
              <a:t>International </a:t>
            </a:r>
            <a:r>
              <a:rPr lang="pl-PL" sz="1050" dirty="0" err="1">
                <a:latin typeface="Times" pitchFamily="2" charset="0"/>
              </a:rPr>
              <a:t>Personality</a:t>
            </a:r>
            <a:r>
              <a:rPr lang="pl-PL" sz="1050" dirty="0">
                <a:latin typeface="Times" pitchFamily="2" charset="0"/>
              </a:rPr>
              <a:t> </a:t>
            </a:r>
            <a:r>
              <a:rPr lang="pl-PL" sz="1050" dirty="0" err="1">
                <a:latin typeface="Times" pitchFamily="2" charset="0"/>
              </a:rPr>
              <a:t>Item</a:t>
            </a:r>
            <a:r>
              <a:rPr lang="pl-PL" sz="1050" dirty="0">
                <a:latin typeface="Times" pitchFamily="2" charset="0"/>
              </a:rPr>
              <a:t> </a:t>
            </a:r>
            <a:r>
              <a:rPr lang="pl-PL" sz="1050" dirty="0" err="1">
                <a:latin typeface="Times" pitchFamily="2" charset="0"/>
              </a:rPr>
              <a:t>Pool</a:t>
            </a:r>
            <a:r>
              <a:rPr lang="pl-PL" sz="1050" dirty="0">
                <a:latin typeface="Times" pitchFamily="2" charset="0"/>
              </a:rPr>
              <a:t> </a:t>
            </a:r>
            <a:r>
              <a:rPr lang="pl-PL" sz="1050" dirty="0" err="1">
                <a:latin typeface="Times" pitchFamily="2" charset="0"/>
              </a:rPr>
              <a:t>Polish</a:t>
            </a:r>
            <a:r>
              <a:rPr lang="pl-PL" sz="1050" dirty="0">
                <a:latin typeface="Times" pitchFamily="2" charset="0"/>
              </a:rPr>
              <a:t> Version/ M. B. </a:t>
            </a:r>
            <a:r>
              <a:rPr lang="pl-PL" sz="1050" dirty="0" err="1">
                <a:latin typeface="Times" pitchFamily="2" charset="0"/>
              </a:rPr>
              <a:t>Donnellan</a:t>
            </a:r>
            <a:r>
              <a:rPr lang="pl-PL" sz="1050" dirty="0">
                <a:latin typeface="Times" pitchFamily="2" charset="0"/>
              </a:rPr>
              <a:t>, F. L. Oswald, M.B. Baird, E. R. Lucas (2006)/ E. </a:t>
            </a:r>
            <a:r>
              <a:rPr lang="pl-PL" sz="1050" dirty="0" err="1">
                <a:latin typeface="Times" pitchFamily="2" charset="0"/>
              </a:rPr>
              <a:t>Topolewska</a:t>
            </a:r>
            <a:r>
              <a:rPr lang="pl-PL" sz="1050" dirty="0">
                <a:latin typeface="Times" pitchFamily="2" charset="0"/>
              </a:rPr>
              <a:t>, E. </a:t>
            </a:r>
            <a:r>
              <a:rPr lang="pl-PL" sz="1050" dirty="0" err="1">
                <a:latin typeface="Times" pitchFamily="2" charset="0"/>
              </a:rPr>
              <a:t>Skimina</a:t>
            </a:r>
            <a:r>
              <a:rPr lang="pl-PL" sz="1050" dirty="0">
                <a:latin typeface="Times" pitchFamily="2" charset="0"/>
              </a:rPr>
              <a:t>, W. </a:t>
            </a:r>
            <a:r>
              <a:rPr lang="pl-PL" sz="1050" dirty="0" err="1">
                <a:latin typeface="Times" pitchFamily="2" charset="0"/>
              </a:rPr>
              <a:t>Strusa</a:t>
            </a:r>
            <a:r>
              <a:rPr lang="pl-PL" sz="1050" dirty="0">
                <a:latin typeface="Times" pitchFamily="2" charset="0"/>
              </a:rPr>
              <a:t>, J. Cieciuch, T. Rowiński (2014);</a:t>
            </a:r>
          </a:p>
          <a:p>
            <a:pPr>
              <a:lnSpc>
                <a:spcPct val="150000"/>
              </a:lnSpc>
            </a:pPr>
            <a:r>
              <a:rPr lang="pl-PL" sz="1050" b="1" dirty="0">
                <a:latin typeface="Times" pitchFamily="2" charset="0"/>
              </a:rPr>
              <a:t>5) Skala Pomiaru Prężności </a:t>
            </a:r>
            <a:r>
              <a:rPr lang="pl-PL" sz="1050" dirty="0">
                <a:latin typeface="Times" pitchFamily="2" charset="0"/>
              </a:rPr>
              <a:t>(SPP-25, 2008), Z. </a:t>
            </a:r>
            <a:r>
              <a:rPr lang="pl-PL" sz="1050" dirty="0" err="1">
                <a:latin typeface="Times" pitchFamily="2" charset="0"/>
              </a:rPr>
              <a:t>Juczyński</a:t>
            </a:r>
            <a:r>
              <a:rPr lang="pl-PL" sz="1050" dirty="0">
                <a:latin typeface="Times" pitchFamily="2" charset="0"/>
              </a:rPr>
              <a:t> i N. Ogińska- Bulik;</a:t>
            </a:r>
          </a:p>
          <a:p>
            <a:pPr>
              <a:lnSpc>
                <a:spcPct val="150000"/>
              </a:lnSpc>
            </a:pPr>
            <a:r>
              <a:rPr lang="pl-PL" sz="1050" b="1" dirty="0">
                <a:latin typeface="Times" pitchFamily="2" charset="0"/>
              </a:rPr>
              <a:t>6) Inwentarz do pomiaru sposobów radzenia sobie ze stresem </a:t>
            </a:r>
            <a:r>
              <a:rPr lang="pl-PL" sz="1050" dirty="0">
                <a:latin typeface="Times" pitchFamily="2" charset="0"/>
              </a:rPr>
              <a:t>(Mini-COPE) </a:t>
            </a:r>
            <a:r>
              <a:rPr lang="pl-PL" sz="1050" dirty="0" err="1">
                <a:latin typeface="Times" pitchFamily="2" charset="0"/>
              </a:rPr>
              <a:t>Carver</a:t>
            </a:r>
            <a:r>
              <a:rPr lang="pl-PL" sz="1050" dirty="0">
                <a:latin typeface="Times" pitchFamily="2" charset="0"/>
              </a:rPr>
              <a:t> C,/ Z. </a:t>
            </a:r>
            <a:r>
              <a:rPr lang="pl-PL" sz="1050" dirty="0" err="1">
                <a:latin typeface="Times" pitchFamily="2" charset="0"/>
              </a:rPr>
              <a:t>Juczyński</a:t>
            </a:r>
            <a:r>
              <a:rPr lang="pl-PL" sz="1050" dirty="0">
                <a:latin typeface="Times" pitchFamily="2" charset="0"/>
              </a:rPr>
              <a:t>, N. Ogińska-Bulik.</a:t>
            </a:r>
          </a:p>
          <a:p>
            <a:endParaRPr lang="pl-PL" sz="2000" dirty="0"/>
          </a:p>
          <a:p>
            <a:pPr marL="34290" indent="0">
              <a:buNone/>
            </a:pPr>
            <a:endParaRPr lang="pl-PL" dirty="0"/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00D5872D-2D3C-8347-AAC7-4E48581D8AB5}"/>
              </a:ext>
            </a:extLst>
          </p:cNvPr>
          <p:cNvCxnSpPr>
            <a:cxnSpLocks/>
          </p:cNvCxnSpPr>
          <p:nvPr/>
        </p:nvCxnSpPr>
        <p:spPr>
          <a:xfrm>
            <a:off x="5362833" y="2106827"/>
            <a:ext cx="163109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22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2495600" y="335646"/>
            <a:ext cx="7200900" cy="1143000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solidFill>
                  <a:schemeClr val="tx1"/>
                </a:solidFill>
                <a:latin typeface="Times" pitchFamily="2" charset="0"/>
              </a:rPr>
              <a:t>Uważność a wypalenie zawodowe </a:t>
            </a:r>
            <a:r>
              <a:rPr lang="pl-PL" sz="3600" dirty="0">
                <a:solidFill>
                  <a:schemeClr val="tx1"/>
                </a:solidFill>
                <a:latin typeface="Times" pitchFamily="2" charset="0"/>
              </a:rPr>
              <a:t/>
            </a:r>
            <a:br>
              <a:rPr lang="pl-PL" sz="3600" dirty="0">
                <a:solidFill>
                  <a:schemeClr val="tx1"/>
                </a:solidFill>
                <a:latin typeface="Times" pitchFamily="2" charset="0"/>
              </a:rPr>
            </a:br>
            <a:r>
              <a:rPr lang="pl-PL" sz="3600" dirty="0">
                <a:solidFill>
                  <a:schemeClr val="tx1"/>
                </a:solidFill>
                <a:latin typeface="Times" pitchFamily="2" charset="0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Times" pitchFamily="2" charset="0"/>
              </a:rPr>
              <a:t>wyniki badań</a:t>
            </a:r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08869590"/>
              </p:ext>
            </p:extLst>
          </p:nvPr>
        </p:nvGraphicFramePr>
        <p:xfrm>
          <a:off x="2166601" y="1670927"/>
          <a:ext cx="7858898" cy="46310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3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6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4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2438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</a:rPr>
                        <a:t>Korelacj</a:t>
                      </a: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</a:rPr>
                        <a:t>a uważności</a:t>
                      </a:r>
                      <a:r>
                        <a:rPr lang="pl-PL" sz="1800" baseline="0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</a:rPr>
                        <a:t> i wypalenia zawodowego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</a:rPr>
                        <a:t> z p&lt;0,05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84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</a:rPr>
                        <a:t>Uważność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imes" pitchFamily="2" charset="0"/>
                        </a:rPr>
                        <a:t>EW</a:t>
                      </a:r>
                      <a:endParaRPr lang="pl-PL" sz="1800" dirty="0"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imes" pitchFamily="2" charset="0"/>
                        </a:rPr>
                        <a:t>DP</a:t>
                      </a:r>
                      <a:endParaRPr lang="pl-PL" sz="1800" dirty="0"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imes" pitchFamily="2" charset="0"/>
                        </a:rPr>
                        <a:t>OO</a:t>
                      </a:r>
                      <a:endParaRPr lang="pl-PL" sz="1800" dirty="0"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654"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l-PL" sz="1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rgbClr val="FF0000"/>
                          </a:solidFill>
                          <a:effectLst/>
                          <a:latin typeface="Times" pitchFamily="2" charset="0"/>
                        </a:rPr>
                        <a:t>-0,50</a:t>
                      </a:r>
                      <a:endParaRPr lang="pl-PL" sz="1800" dirty="0">
                        <a:solidFill>
                          <a:srgbClr val="FF0000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rgbClr val="FF0000"/>
                          </a:solidFill>
                          <a:effectLst/>
                          <a:latin typeface="Times" pitchFamily="2" charset="0"/>
                        </a:rPr>
                        <a:t>-0,43</a:t>
                      </a:r>
                      <a:endParaRPr lang="pl-PL" sz="1800" dirty="0">
                        <a:solidFill>
                          <a:srgbClr val="FF0000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rgbClr val="FF0000"/>
                          </a:solidFill>
                          <a:effectLst/>
                          <a:latin typeface="Times" pitchFamily="2" charset="0"/>
                        </a:rPr>
                        <a:t>0,51</a:t>
                      </a:r>
                      <a:endParaRPr lang="pl-PL" sz="1800" dirty="0">
                        <a:solidFill>
                          <a:srgbClr val="FF0000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4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 err="1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</a:rPr>
                        <a:t>Niereaktywność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rgbClr val="FF0000"/>
                          </a:solidFill>
                          <a:effectLst/>
                          <a:latin typeface="Times" pitchFamily="2" charset="0"/>
                        </a:rPr>
                        <a:t>-0,58</a:t>
                      </a:r>
                      <a:endParaRPr lang="pl-PL" sz="1800" dirty="0">
                        <a:solidFill>
                          <a:srgbClr val="FF0000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rgbClr val="FF0000"/>
                          </a:solidFill>
                          <a:effectLst/>
                          <a:latin typeface="Times" pitchFamily="2" charset="0"/>
                        </a:rPr>
                        <a:t>-0,38</a:t>
                      </a:r>
                      <a:endParaRPr lang="pl-PL" sz="1800" dirty="0">
                        <a:solidFill>
                          <a:srgbClr val="FF0000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rgbClr val="FF0000"/>
                          </a:solidFill>
                          <a:effectLst/>
                          <a:latin typeface="Times" pitchFamily="2" charset="0"/>
                        </a:rPr>
                        <a:t>0,54</a:t>
                      </a:r>
                      <a:endParaRPr lang="pl-PL" sz="1800" dirty="0">
                        <a:solidFill>
                          <a:srgbClr val="FF0000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4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</a:rPr>
                        <a:t>Obserwowanie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imes" pitchFamily="2" charset="0"/>
                        </a:rPr>
                        <a:t>-0,05</a:t>
                      </a:r>
                      <a:endParaRPr lang="pl-PL" sz="1800" dirty="0"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imes" pitchFamily="2" charset="0"/>
                        </a:rPr>
                        <a:t>-</a:t>
                      </a:r>
                      <a:r>
                        <a:rPr lang="pl-PL" sz="1800" dirty="0">
                          <a:solidFill>
                            <a:srgbClr val="FF0000"/>
                          </a:solidFill>
                          <a:effectLst/>
                          <a:latin typeface="Times" pitchFamily="2" charset="0"/>
                        </a:rPr>
                        <a:t>0,35</a:t>
                      </a:r>
                      <a:endParaRPr lang="pl-PL" sz="1800" dirty="0">
                        <a:solidFill>
                          <a:srgbClr val="FF0000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imes" pitchFamily="2" charset="0"/>
                        </a:rPr>
                        <a:t>0,29</a:t>
                      </a:r>
                      <a:endParaRPr lang="pl-PL" sz="1800" dirty="0"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4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</a:rPr>
                        <a:t>Świadoma obecność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rgbClr val="FF0000"/>
                          </a:solidFill>
                          <a:effectLst/>
                          <a:latin typeface="Times" pitchFamily="2" charset="0"/>
                        </a:rPr>
                        <a:t>-0,40</a:t>
                      </a:r>
                      <a:endParaRPr lang="pl-PL" sz="1800" dirty="0">
                        <a:solidFill>
                          <a:srgbClr val="FF0000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rgbClr val="FF0000"/>
                          </a:solidFill>
                          <a:effectLst/>
                          <a:latin typeface="Times" pitchFamily="2" charset="0"/>
                        </a:rPr>
                        <a:t>-0,39</a:t>
                      </a:r>
                      <a:endParaRPr lang="pl-PL" sz="1800" dirty="0">
                        <a:solidFill>
                          <a:srgbClr val="FF0000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rgbClr val="FF0000"/>
                          </a:solidFill>
                          <a:effectLst/>
                          <a:latin typeface="Times" pitchFamily="2" charset="0"/>
                        </a:rPr>
                        <a:t>0,35</a:t>
                      </a:r>
                      <a:endParaRPr lang="pl-PL" sz="1800" dirty="0">
                        <a:solidFill>
                          <a:srgbClr val="FF0000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34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</a:rPr>
                        <a:t>Opisywanie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>
                          <a:effectLst/>
                          <a:latin typeface="Times" pitchFamily="2" charset="0"/>
                        </a:rPr>
                        <a:t>-0,30</a:t>
                      </a:r>
                      <a:endParaRPr lang="pl-PL" sz="1800"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imes" pitchFamily="2" charset="0"/>
                        </a:rPr>
                        <a:t>-0,28</a:t>
                      </a:r>
                      <a:endParaRPr lang="pl-PL" sz="1800" dirty="0"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rgbClr val="FF0000"/>
                          </a:solidFill>
                          <a:effectLst/>
                          <a:latin typeface="Times" pitchFamily="2" charset="0"/>
                        </a:rPr>
                        <a:t>0,32</a:t>
                      </a:r>
                      <a:endParaRPr lang="pl-PL" sz="1800" dirty="0">
                        <a:solidFill>
                          <a:srgbClr val="FF0000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804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  <a:latin typeface="Times" pitchFamily="2" charset="0"/>
                        </a:rPr>
                        <a:t>Nieocenianie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imes" pitchFamily="2" charset="0"/>
                        </a:rPr>
                        <a:t>-</a:t>
                      </a:r>
                      <a:r>
                        <a:rPr lang="pl-PL" sz="1800" dirty="0">
                          <a:solidFill>
                            <a:srgbClr val="FF0000"/>
                          </a:solidFill>
                          <a:effectLst/>
                          <a:latin typeface="Times" pitchFamily="2" charset="0"/>
                        </a:rPr>
                        <a:t>0,34</a:t>
                      </a:r>
                      <a:endParaRPr lang="pl-PL" sz="1800" dirty="0">
                        <a:solidFill>
                          <a:srgbClr val="FF0000"/>
                        </a:solidFill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imes" pitchFamily="2" charset="0"/>
                        </a:rPr>
                        <a:t>-0,04</a:t>
                      </a:r>
                      <a:endParaRPr lang="pl-PL" sz="1800" dirty="0"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800" dirty="0">
                          <a:effectLst/>
                          <a:latin typeface="Times" pitchFamily="2" charset="0"/>
                        </a:rPr>
                        <a:t>0,18</a:t>
                      </a:r>
                      <a:endParaRPr lang="pl-PL" sz="1800" dirty="0">
                        <a:effectLst/>
                        <a:latin typeface="Times" pitchFamily="2" charset="0"/>
                        <a:ea typeface="Calibri"/>
                        <a:cs typeface="Times New Roman"/>
                      </a:endParaRPr>
                    </a:p>
                  </a:txBody>
                  <a:tcPr marL="4687" marR="4687" marT="4687" marB="468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700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0" y="365125"/>
            <a:ext cx="7772400" cy="1325563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latin typeface="Times" pitchFamily="2" charset="0"/>
              </a:rPr>
              <a:t>Wnioski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838200" y="1959490"/>
            <a:ext cx="6934200" cy="447941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pl-PL" sz="2400" b="1" dirty="0">
                <a:latin typeface="Times" pitchFamily="2" charset="0"/>
              </a:rPr>
              <a:t>Im wyższy poziom uważności tym mniejsze ryzyko wypalenia zawodowego.</a:t>
            </a:r>
          </a:p>
          <a:p>
            <a:pPr marL="0" indent="0">
              <a:lnSpc>
                <a:spcPct val="110000"/>
              </a:lnSpc>
              <a:buNone/>
            </a:pPr>
            <a:endParaRPr lang="pl-PL" sz="2400" b="1" dirty="0">
              <a:latin typeface="Times" pitchFamily="2" charset="0"/>
            </a:endParaRPr>
          </a:p>
          <a:p>
            <a:pPr>
              <a:lnSpc>
                <a:spcPct val="110000"/>
              </a:lnSpc>
            </a:pPr>
            <a:r>
              <a:rPr lang="pl-PL" sz="2400" b="1" dirty="0">
                <a:latin typeface="Times" pitchFamily="2" charset="0"/>
              </a:rPr>
              <a:t>Uważność </a:t>
            </a:r>
            <a:r>
              <a:rPr lang="pl-PL" sz="2400" dirty="0">
                <a:latin typeface="Times" pitchFamily="2" charset="0"/>
              </a:rPr>
              <a:t>stanowi bufor  w sytuacjach przewlekłego stresu.</a:t>
            </a:r>
          </a:p>
          <a:p>
            <a:pPr marL="0" indent="0">
              <a:lnSpc>
                <a:spcPct val="110000"/>
              </a:lnSpc>
              <a:buNone/>
            </a:pPr>
            <a:endParaRPr lang="pl-PL" sz="2400" dirty="0">
              <a:latin typeface="Times" pitchFamily="2" charset="0"/>
            </a:endParaRPr>
          </a:p>
          <a:p>
            <a:pPr>
              <a:lnSpc>
                <a:spcPct val="110000"/>
              </a:lnSpc>
            </a:pPr>
            <a:r>
              <a:rPr lang="pl-PL" sz="2400" dirty="0">
                <a:latin typeface="Times" pitchFamily="2" charset="0"/>
              </a:rPr>
              <a:t>Jest </a:t>
            </a:r>
            <a:r>
              <a:rPr lang="pl-PL" sz="2400" b="1" dirty="0">
                <a:latin typeface="Times" pitchFamily="2" charset="0"/>
              </a:rPr>
              <a:t>chroniącym czynnikiem </a:t>
            </a:r>
            <a:r>
              <a:rPr lang="pl-PL" sz="2400" dirty="0">
                <a:latin typeface="Times" pitchFamily="2" charset="0"/>
              </a:rPr>
              <a:t>przeciwdziałającym wypaleniu zawodowemu na poziomie indywidualnym. </a:t>
            </a:r>
          </a:p>
          <a:p>
            <a:pPr marL="0" indent="0">
              <a:lnSpc>
                <a:spcPct val="110000"/>
              </a:lnSpc>
              <a:buNone/>
            </a:pPr>
            <a:endParaRPr lang="pl-PL" sz="2400" dirty="0">
              <a:latin typeface="Times" pitchFamily="2" charset="0"/>
            </a:endParaRPr>
          </a:p>
          <a:p>
            <a:pPr>
              <a:lnSpc>
                <a:spcPct val="110000"/>
              </a:lnSpc>
            </a:pPr>
            <a:r>
              <a:rPr lang="pl-PL" sz="2400" dirty="0">
                <a:latin typeface="Times" pitchFamily="2" charset="0"/>
              </a:rPr>
              <a:t>Odgrywa znaczącą rolę w budowaniu </a:t>
            </a:r>
            <a:r>
              <a:rPr lang="pl-PL" sz="2400" b="1" dirty="0">
                <a:latin typeface="Times" pitchFamily="2" charset="0"/>
              </a:rPr>
              <a:t>dobrostanu</a:t>
            </a:r>
            <a:r>
              <a:rPr lang="pl-PL" sz="2400" dirty="0">
                <a:latin typeface="Times" pitchFamily="2" charset="0"/>
              </a:rPr>
              <a:t> lekarzy.</a:t>
            </a:r>
          </a:p>
          <a:p>
            <a:pPr marL="0" indent="0">
              <a:buNone/>
            </a:pPr>
            <a:endParaRPr lang="pl-PL" sz="3600" b="1" dirty="0"/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30CA01C-D24D-6147-B6A1-E4E5518B9D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b="1" dirty="0">
                <a:latin typeface="Times" pitchFamily="2" charset="0"/>
              </a:rPr>
              <a:t>W praktyce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  <a:p>
            <a:r>
              <a:rPr lang="pl-PL" sz="2400" dirty="0">
                <a:latin typeface="Times" pitchFamily="2" charset="0"/>
              </a:rPr>
              <a:t>Kolejne kroki, interwencje…powrót do ciała, zmysłów…</a:t>
            </a:r>
          </a:p>
          <a:p>
            <a:r>
              <a:rPr lang="pl-PL" sz="2400" dirty="0">
                <a:latin typeface="Times" pitchFamily="2" charset="0"/>
              </a:rPr>
              <a:t>Trzon praktyki</a:t>
            </a:r>
          </a:p>
          <a:p>
            <a:r>
              <a:rPr lang="pl-PL" sz="2400" dirty="0">
                <a:latin typeface="Times" pitchFamily="2" charset="0"/>
              </a:rPr>
              <a:t>O praktykach uważności i współczucia dla różnych grup i potrzeb</a:t>
            </a:r>
          </a:p>
          <a:p>
            <a:r>
              <a:rPr lang="pl-PL" sz="2400" dirty="0">
                <a:latin typeface="Times" pitchFamily="2" charset="0"/>
              </a:rPr>
              <a:t>Pomocne w byciu uważnym na co dzień: </a:t>
            </a:r>
          </a:p>
          <a:p>
            <a:pPr marL="0" indent="0">
              <a:buNone/>
            </a:pPr>
            <a:r>
              <a:rPr lang="pl-PL" sz="2400" dirty="0">
                <a:latin typeface="Times" pitchFamily="2" charset="0"/>
              </a:rPr>
              <a:t>   - 3 minuty na oddech</a:t>
            </a:r>
          </a:p>
          <a:p>
            <a:pPr marL="0" indent="0">
              <a:buNone/>
            </a:pPr>
            <a:r>
              <a:rPr lang="pl-PL" sz="2400" dirty="0">
                <a:latin typeface="Times" pitchFamily="2" charset="0"/>
              </a:rPr>
              <a:t>   - przerwa na współczucie</a:t>
            </a:r>
          </a:p>
          <a:p>
            <a:pPr marL="0" indent="0">
              <a:buNone/>
            </a:pPr>
            <a:r>
              <a:rPr lang="pl-PL" sz="2400" dirty="0">
                <a:latin typeface="Times" pitchFamily="2" charset="0"/>
              </a:rPr>
              <a:t>   - kalendarz przyjemnych i nieprzyjemnych zdarzeń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564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45CA703D-55C4-F749-B09B-B9A009F983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8315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>
                <a:solidFill>
                  <a:schemeClr val="bg1"/>
                </a:solidFill>
                <a:latin typeface="Times" pitchFamily="2" charset="0"/>
              </a:rPr>
              <a:t>Wchłanianie dobra - praktyka</a:t>
            </a:r>
          </a:p>
        </p:txBody>
      </p:sp>
    </p:spTree>
    <p:extLst>
      <p:ext uri="{BB962C8B-B14F-4D97-AF65-F5344CB8AC3E}">
        <p14:creationId xmlns:p14="http://schemas.microsoft.com/office/powerpoint/2010/main" val="99660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B8A78FAD-CF00-E243-8189-C5000BEB20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8803" y="-527694"/>
            <a:ext cx="12691097" cy="8460731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b="1" dirty="0">
                <a:latin typeface="Times" pitchFamily="2" charset="0"/>
              </a:rPr>
              <a:t>Rozbity, a jednak cały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225811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dirty="0">
                <a:latin typeface="Times" pitchFamily="2" charset="0"/>
              </a:rPr>
              <a:t>„To poprzez rozpoznanie i uznanie naszych pęknięć, chropowatości i złożoności naszego bytu możemy dotrzeć do czegoś co wydawało się nieosiągalne. </a:t>
            </a:r>
          </a:p>
          <a:p>
            <a:pPr marL="0" indent="0" algn="ctr">
              <a:buNone/>
            </a:pPr>
            <a:r>
              <a:rPr lang="pl-PL" sz="2400" dirty="0">
                <a:latin typeface="Times" pitchFamily="2" charset="0"/>
              </a:rPr>
              <a:t>To są równocześnie korzenie i owoce praktyki uważności. </a:t>
            </a:r>
          </a:p>
          <a:p>
            <a:pPr marL="0" indent="0" algn="ctr">
              <a:buNone/>
            </a:pPr>
            <a:r>
              <a:rPr lang="pl-PL" sz="2400" dirty="0">
                <a:latin typeface="Times" pitchFamily="2" charset="0"/>
              </a:rPr>
              <a:t>Połączenie medytacji i medycyny”.</a:t>
            </a:r>
          </a:p>
          <a:p>
            <a:pPr marL="0" indent="0" algn="ctr">
              <a:buNone/>
            </a:pPr>
            <a:r>
              <a:rPr lang="pl-PL" sz="2400" dirty="0">
                <a:latin typeface="Times" pitchFamily="2" charset="0"/>
              </a:rPr>
              <a:t>							~</a:t>
            </a:r>
            <a:r>
              <a:rPr lang="pl-PL" sz="1800" i="1" dirty="0">
                <a:latin typeface="Times" pitchFamily="2" charset="0"/>
              </a:rPr>
              <a:t>Saki </a:t>
            </a:r>
            <a:r>
              <a:rPr lang="pl-PL" sz="1800" i="1" dirty="0" err="1">
                <a:latin typeface="Times" pitchFamily="2" charset="0"/>
              </a:rPr>
              <a:t>Santorelli</a:t>
            </a:r>
            <a:endParaRPr lang="pl-PL" sz="1800" i="1" dirty="0"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57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1"/>
          <p:cNvSpPr txBox="1">
            <a:spLocks noChangeArrowheads="1"/>
          </p:cNvSpPr>
          <p:nvPr/>
        </p:nvSpPr>
        <p:spPr bwMode="auto">
          <a:xfrm>
            <a:off x="933328" y="605206"/>
            <a:ext cx="10323756" cy="1022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9988" tIns="44994" rIns="89988" bIns="44994"/>
          <a:lstStyle>
            <a:lvl1pPr>
              <a:lnSpc>
                <a:spcPct val="102000"/>
              </a:lnSpc>
              <a:spcAft>
                <a:spcPts val="12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 sz="29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0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 sz="2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76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0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  <a:tab pos="10134600" algn="l"/>
              </a:tabLst>
              <a:defRPr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pl-PL" altLang="pl-PL" sz="3600" b="1" dirty="0">
                <a:latin typeface="Times New Roman" panose="02020603050405020304" pitchFamily="18" charset="0"/>
              </a:rPr>
              <a:t>Polecane źródła</a:t>
            </a:r>
          </a:p>
        </p:txBody>
      </p:sp>
      <p:pic>
        <p:nvPicPr>
          <p:cNvPr id="12390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628" y="2118449"/>
            <a:ext cx="2595302" cy="3401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90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697" y="2118449"/>
            <a:ext cx="2580762" cy="3401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90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226" y="2118449"/>
            <a:ext cx="2397973" cy="3483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910" name="Obraz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67" y="2036442"/>
            <a:ext cx="2534594" cy="356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594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1"/>
          <p:cNvSpPr txBox="1">
            <a:spLocks noChangeArrowheads="1"/>
          </p:cNvSpPr>
          <p:nvPr/>
        </p:nvSpPr>
        <p:spPr bwMode="auto">
          <a:xfrm>
            <a:off x="0" y="3333751"/>
            <a:ext cx="12192000" cy="8953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9988" tIns="44994" rIns="89988" bIns="44994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pl-PL" altLang="pl-PL" sz="4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Dziękujemy za uwagę</a:t>
            </a:r>
          </a:p>
        </p:txBody>
      </p:sp>
      <p:sp>
        <p:nvSpPr>
          <p:cNvPr id="125955" name="Text Box 2"/>
          <p:cNvSpPr txBox="1">
            <a:spLocks noChangeArrowheads="1"/>
          </p:cNvSpPr>
          <p:nvPr/>
        </p:nvSpPr>
        <p:spPr bwMode="auto">
          <a:xfrm>
            <a:off x="0" y="5849303"/>
            <a:ext cx="12192000" cy="49434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 lIns="89988" tIns="44994" rIns="89988" bIns="44994"/>
          <a:lstStyle>
            <a:lvl1pPr marL="342900" indent="-3238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  <a:tab pos="94107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Tx/>
            </a:pPr>
            <a:r>
              <a:rPr lang="pl-PL" altLang="pl-PL" sz="2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www.mindfulnessassociation.org.pl</a:t>
            </a:r>
            <a:r>
              <a:rPr lang="pl-PL" altLang="pl-PL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pl-PL" sz="2000" dirty="0">
                <a:solidFill>
                  <a:srgbClr val="16165D"/>
                </a:solidFill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CEB111E-F625-F948-9777-BB70B3E9BB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35" y="665177"/>
            <a:ext cx="2823965" cy="150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51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2715</TotalTime>
  <Words>1183</Words>
  <Application>Microsoft Office PowerPoint</Application>
  <PresentationFormat>Panoramiczny</PresentationFormat>
  <Paragraphs>213</Paragraphs>
  <Slides>33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4</vt:i4>
      </vt:variant>
      <vt:variant>
        <vt:lpstr>Tytuły slajdów</vt:lpstr>
      </vt:variant>
      <vt:variant>
        <vt:i4>33</vt:i4>
      </vt:variant>
    </vt:vector>
  </HeadingPairs>
  <TitlesOfParts>
    <vt:vector size="46" baseType="lpstr">
      <vt:lpstr>Microsoft YaHei</vt:lpstr>
      <vt:lpstr>Arial</vt:lpstr>
      <vt:lpstr>Calibri</vt:lpstr>
      <vt:lpstr>Calibri Light</vt:lpstr>
      <vt:lpstr>Cormorant Garamond Medium</vt:lpstr>
      <vt:lpstr>Lucida Sans Unicode</vt:lpstr>
      <vt:lpstr>Times</vt:lpstr>
      <vt:lpstr>Times New Roman</vt:lpstr>
      <vt:lpstr>Wingdings</vt:lpstr>
      <vt:lpstr>Motyw pakietu Office</vt:lpstr>
      <vt:lpstr>1_Motyw pakietu Office</vt:lpstr>
      <vt:lpstr>2_Motyw pakietu Office</vt:lpstr>
      <vt:lpstr>4_Motyw pakietu Office</vt:lpstr>
      <vt:lpstr>Uważność w sercu.  Czy pomagając innym można pomóc sobie?  Czyli uważność w medycynie</vt:lpstr>
      <vt:lpstr>Powrót do siebie - praktyka</vt:lpstr>
      <vt:lpstr>Prezentacja programu PowerPoint</vt:lpstr>
      <vt:lpstr>O czym powiemy?</vt:lpstr>
      <vt:lpstr>O co chodzi z uważnością?</vt:lpstr>
      <vt:lpstr>Prezentacja programu PowerPoint</vt:lpstr>
      <vt:lpstr>Dlaczego uważność ma znaczenie?</vt:lpstr>
      <vt:lpstr>Prezentacja programu PowerPoint</vt:lpstr>
      <vt:lpstr>Uważność i stres</vt:lpstr>
      <vt:lpstr>Prezentacja programu PowerPoint</vt:lpstr>
      <vt:lpstr>Prezentacja programu PowerPoint</vt:lpstr>
      <vt:lpstr>Jak zacząć?   3 minuty na oddech - praktyka </vt:lpstr>
      <vt:lpstr>Prezentacja programu PowerPoint</vt:lpstr>
      <vt:lpstr>Prezentacja programu PowerPoint</vt:lpstr>
      <vt:lpstr>Akceptacja</vt:lpstr>
      <vt:lpstr>Prezentacja programu PowerPoint</vt:lpstr>
      <vt:lpstr>Współczucie (compassion)</vt:lpstr>
      <vt:lpstr>3 systemy regulacji emocji (wg Paula Gilberta)</vt:lpstr>
      <vt:lpstr>Neuroplastyczność mózgu  Rick Hanson</vt:lpstr>
      <vt:lpstr>Prezentacja programu PowerPoint</vt:lpstr>
      <vt:lpstr>Prezentacja programu PowerPoint</vt:lpstr>
      <vt:lpstr>Lekcje uważności w medycynie</vt:lpstr>
      <vt:lpstr>Uważność i współczucie w medycynie</vt:lpstr>
      <vt:lpstr>Prezentacja programu PowerPoint</vt:lpstr>
      <vt:lpstr>Badania pilotażowe   Uważność i prężność jako zasoby indywidualne zmniejszające zagrożenie wypalenia zawodowego  (Sekułowicz M., Boroń-Krupińska K., Kwiatkowski P., Jabłonkowska J.)</vt:lpstr>
      <vt:lpstr>Badania pilotażowe Uważność i prężność jako zasoby indywidualne zmniejszające zagrożenie wypalenia zawodowego  (Sekułowicz M., Boroń-Krupińska K., Kwiatkowski P., Jabłonkowska J.)</vt:lpstr>
      <vt:lpstr>Uważność a wypalenie zawodowe   wyniki badań</vt:lpstr>
      <vt:lpstr>Wnioski</vt:lpstr>
      <vt:lpstr>W praktyce</vt:lpstr>
      <vt:lpstr>Wchłanianie dobra - praktyka</vt:lpstr>
      <vt:lpstr>Rozbity, a jednak cały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Uważność w sercu. Czy pomagając innym można pomóc sobie? Czyli uważność w medycynie</dc:title>
  <dc:creator>AWF</dc:creator>
  <cp:lastModifiedBy>AWF</cp:lastModifiedBy>
  <cp:revision>114</cp:revision>
  <dcterms:created xsi:type="dcterms:W3CDTF">2020-03-16T12:19:48Z</dcterms:created>
  <dcterms:modified xsi:type="dcterms:W3CDTF">2020-04-11T12:25:10Z</dcterms:modified>
</cp:coreProperties>
</file>