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3"/>
  </p:notesMasterIdLst>
  <p:sldIdLst>
    <p:sldId id="262" r:id="rId4"/>
    <p:sldId id="299" r:id="rId5"/>
    <p:sldId id="263" r:id="rId6"/>
    <p:sldId id="264" r:id="rId7"/>
    <p:sldId id="284" r:id="rId8"/>
    <p:sldId id="283" r:id="rId9"/>
    <p:sldId id="257" r:id="rId10"/>
    <p:sldId id="285" r:id="rId11"/>
    <p:sldId id="259" r:id="rId12"/>
    <p:sldId id="298" r:id="rId13"/>
    <p:sldId id="277" r:id="rId14"/>
    <p:sldId id="278" r:id="rId15"/>
    <p:sldId id="286" r:id="rId16"/>
    <p:sldId id="266" r:id="rId17"/>
    <p:sldId id="287" r:id="rId18"/>
    <p:sldId id="293" r:id="rId19"/>
    <p:sldId id="288" r:id="rId20"/>
    <p:sldId id="292" r:id="rId21"/>
    <p:sldId id="294" r:id="rId22"/>
    <p:sldId id="289" r:id="rId23"/>
    <p:sldId id="281" r:id="rId24"/>
    <p:sldId id="274" r:id="rId25"/>
    <p:sldId id="290" r:id="rId26"/>
    <p:sldId id="268" r:id="rId27"/>
    <p:sldId id="269" r:id="rId28"/>
    <p:sldId id="270" r:id="rId29"/>
    <p:sldId id="275" r:id="rId30"/>
    <p:sldId id="295" r:id="rId31"/>
    <p:sldId id="296" r:id="rId3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A579"/>
    <a:srgbClr val="90AFA1"/>
    <a:srgbClr val="344256"/>
    <a:srgbClr val="99A5A9"/>
    <a:srgbClr val="E6E9EA"/>
    <a:srgbClr val="E9D7D0"/>
    <a:srgbClr val="BF66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1"/>
    <p:restoredTop sz="94676"/>
  </p:normalViewPr>
  <p:slideViewPr>
    <p:cSldViewPr snapToGrid="0">
      <p:cViewPr varScale="1">
        <p:scale>
          <a:sx n="86" d="100"/>
          <a:sy n="86" d="100"/>
        </p:scale>
        <p:origin x="7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530CD-F91B-4FBC-B50A-BFCE77B66A65}" type="datetimeFigureOut">
              <a:rPr lang="pl-PL" smtClean="0"/>
              <a:t>2021-05-17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62BED0-C186-4842-9024-3AF2F34134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7781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2BED0-C186-4842-9024-3AF2F3413417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635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EFE34BA6-2387-48EC-B811-69F44700F23C}" type="slidenum">
              <a:rPr lang="pl-PL" altLang="pl-PL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7</a:t>
            </a:fld>
            <a:endParaRPr lang="pl-PL" altLang="pl-PL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EB3F1F1B-EFD8-44F6-B6DA-E0A2DE2E0676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7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9AF0E85A-DA25-44CA-A898-5591C0710AC1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7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3" name="Text Box 3"/>
          <p:cNvSpPr txBox="1">
            <a:spLocks noChangeArrowheads="1"/>
          </p:cNvSpPr>
          <p:nvPr/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9BCDCBAC-2645-40CF-84AA-8FCC48660B57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7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4" name="Rectangle 4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5" name="Rectangle 5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14355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2BED0-C186-4842-9024-3AF2F3413417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8756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494C09BF-FE1A-452F-84F5-269D79F5182E}" type="slidenum">
              <a:rPr lang="pl-PL" altLang="pl-PL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9</a:t>
            </a:fld>
            <a:endParaRPr lang="pl-PL" altLang="pl-PL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6DC9FB33-D934-4D0B-AFBE-D38FFBAEF14A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9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4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0376B13B-299C-4F62-B13E-137E8EE920A6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9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15B36E8C-B02C-4B64-B1EB-731E4249EE1A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9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6" name="Rectangle 4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7" name="Rectangle 5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87442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2E251391-9E68-4461-8D64-694E593738B0}" type="slidenum">
              <a:rPr kumimoji="0" lang="pl-PL" altLang="pl-P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Lucida Sans Unicode" panose="020B0602030504020204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21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23425E53-CBE4-492C-89B9-8251986954F7}" type="slidenum">
              <a:rPr kumimoji="0" lang="pl-PL" altLang="pl-P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21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D2D96F30-99A3-4350-938A-8C9FD60DCF8B}" type="slidenum">
              <a:rPr kumimoji="0" lang="pl-PL" altLang="pl-P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21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33797" name="Text Box 3"/>
          <p:cNvSpPr txBox="1">
            <a:spLocks noChangeArrowheads="1"/>
          </p:cNvSpPr>
          <p:nvPr/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CF60DB3A-6443-4C72-BAA3-8CA8F8BC40FE}" type="slidenum">
              <a:rPr kumimoji="0" lang="pl-PL" altLang="pl-P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21</a:t>
            </a:fld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3379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904146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0C1067A5-2090-4D61-A1CB-03C616599C94}" type="slidenum">
              <a:rPr kumimoji="0" lang="pl-PL" altLang="pl-P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Lucida Sans Unicode" panose="020B0602030504020204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27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3979A4C5-6587-4D89-B7A5-41AB4F8435FB}" type="slidenum">
              <a:rPr kumimoji="0" lang="pl-PL" altLang="pl-P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27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430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1EC9D22F-4CFF-45E3-BD70-BADBF84B56D0}" type="slidenum">
              <a:rPr kumimoji="0" lang="pl-PL" altLang="pl-P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27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43013" name="Text Box 3"/>
          <p:cNvSpPr txBox="1">
            <a:spLocks noChangeArrowheads="1"/>
          </p:cNvSpPr>
          <p:nvPr/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483B4C42-8781-4830-9B7C-0BAE3104881D}" type="slidenum">
              <a:rPr kumimoji="0" lang="pl-PL" altLang="pl-P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27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43014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36966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B7CC4-FE14-4C25-AD0E-38552E4BEB9D}" type="datetimeFigureOut">
              <a:rPr lang="pl-PL" smtClean="0"/>
              <a:t>2021-05-17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C192-11EC-4F88-B2B9-80ACB39440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484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B7CC4-FE14-4C25-AD0E-38552E4BEB9D}" type="datetimeFigureOut">
              <a:rPr lang="pl-PL" smtClean="0"/>
              <a:t>2021-05-17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C192-11EC-4F88-B2B9-80ACB39440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2235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B7CC4-FE14-4C25-AD0E-38552E4BEB9D}" type="datetimeFigureOut">
              <a:rPr lang="pl-PL" smtClean="0"/>
              <a:t>2021-05-17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C192-11EC-4F88-B2B9-80ACB39440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5451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B7CC4-FE14-4C25-AD0E-38552E4BEB9D}" type="datetimeFigureOut">
              <a:rPr lang="pl-PL" smtClean="0"/>
              <a:t>2021-05-17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C192-11EC-4F88-B2B9-80ACB39440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2538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B7CC4-FE14-4C25-AD0E-38552E4BEB9D}" type="datetimeFigureOut">
              <a:rPr lang="pl-PL" smtClean="0"/>
              <a:t>2021-05-17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C192-11EC-4F88-B2B9-80ACB39440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3087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B7CC4-FE14-4C25-AD0E-38552E4BEB9D}" type="datetimeFigureOut">
              <a:rPr lang="pl-PL" smtClean="0"/>
              <a:t>2021-05-17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C192-11EC-4F88-B2B9-80ACB39440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2057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B7CC4-FE14-4C25-AD0E-38552E4BEB9D}" type="datetimeFigureOut">
              <a:rPr lang="pl-PL" smtClean="0"/>
              <a:t>2021-05-17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C192-11EC-4F88-B2B9-80ACB39440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0226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B7CC4-FE14-4C25-AD0E-38552E4BEB9D}" type="datetimeFigureOut">
              <a:rPr lang="pl-PL" smtClean="0"/>
              <a:t>2021-05-17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C192-11EC-4F88-B2B9-80ACB39440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1981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B7CC4-FE14-4C25-AD0E-38552E4BEB9D}" type="datetimeFigureOut">
              <a:rPr lang="pl-PL" smtClean="0"/>
              <a:t>2021-05-17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C192-11EC-4F88-B2B9-80ACB39440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2576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B7CC4-FE14-4C25-AD0E-38552E4BEB9D}" type="datetimeFigureOut">
              <a:rPr lang="pl-PL" smtClean="0"/>
              <a:t>2021-05-17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C192-11EC-4F88-B2B9-80ACB39440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4927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B7CC4-FE14-4C25-AD0E-38552E4BEB9D}" type="datetimeFigureOut">
              <a:rPr lang="pl-PL" smtClean="0"/>
              <a:t>2021-05-17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1C192-11EC-4F88-B2B9-80ACB39440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7330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4397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439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59B69-380A-4022-B1E1-36DC49BE4E9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89778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6CC5B-BA16-4733-A359-EE6B8F39590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83305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5818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581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154" indent="0">
              <a:buNone/>
              <a:defRPr sz="2000"/>
            </a:lvl2pPr>
            <a:lvl3pPr marL="914309" indent="0">
              <a:buNone/>
              <a:defRPr sz="1800"/>
            </a:lvl3pPr>
            <a:lvl4pPr marL="1371463" indent="0">
              <a:buNone/>
              <a:defRPr sz="1600"/>
            </a:lvl4pPr>
            <a:lvl5pPr marL="1828617" indent="0">
              <a:buNone/>
              <a:defRPr sz="1600"/>
            </a:lvl5pPr>
            <a:lvl6pPr marL="2285771" indent="0">
              <a:buNone/>
              <a:defRPr sz="1600"/>
            </a:lvl6pPr>
            <a:lvl7pPr marL="2742926" indent="0">
              <a:buNone/>
              <a:defRPr sz="1600"/>
            </a:lvl7pPr>
            <a:lvl8pPr marL="3200080" indent="0">
              <a:buNone/>
              <a:defRPr sz="1600"/>
            </a:lvl8pPr>
            <a:lvl9pPr marL="3657234" indent="0">
              <a:buNone/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4D48A-3185-4C10-9D16-39DE7536651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80574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33329" y="1792288"/>
            <a:ext cx="5076164" cy="403225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61873" y="1792288"/>
            <a:ext cx="5076164" cy="403225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F3786-3AB5-465E-8CCE-292C37607F2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54643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5817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5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984" y="1681163"/>
            <a:ext cx="5182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984" y="2505075"/>
            <a:ext cx="5182512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52B2D-C3F9-495A-98B0-F91128B7F2C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63729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F1954-0B93-4442-BAF0-3724B402AED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815897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40AF7-18FF-4F3F-9830-D573A9C4A5D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032201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3C6E8-7A1B-4F62-BC65-F791F8209FB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05040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96FE2-5652-406A-9F6D-1066528A228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12863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93BC2-43DC-4D44-B3BB-D8D3C46661A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08517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661860" y="604838"/>
            <a:ext cx="2576176" cy="52197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33329" y="604838"/>
            <a:ext cx="7576151" cy="52197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44F08-BC3A-43B0-8BD6-E6C9507A1EE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838195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4397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439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05D15C-4597-534C-9582-485B7DE1727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8ADA58-1682-7348-BE83-0BE4817F77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7663B-05E1-4158-93F2-9987AE98C1E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571660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05D15C-4597-534C-9582-485B7DE1727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8ADA58-1682-7348-BE83-0BE4817F77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92E92-0EB1-42B6-A852-989A8650805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909945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5818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581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154" indent="0">
              <a:buNone/>
              <a:defRPr sz="2000"/>
            </a:lvl2pPr>
            <a:lvl3pPr marL="914309" indent="0">
              <a:buNone/>
              <a:defRPr sz="1800"/>
            </a:lvl3pPr>
            <a:lvl4pPr marL="1371463" indent="0">
              <a:buNone/>
              <a:defRPr sz="1600"/>
            </a:lvl4pPr>
            <a:lvl5pPr marL="1828617" indent="0">
              <a:buNone/>
              <a:defRPr sz="1600"/>
            </a:lvl5pPr>
            <a:lvl6pPr marL="2285771" indent="0">
              <a:buNone/>
              <a:defRPr sz="1600"/>
            </a:lvl6pPr>
            <a:lvl7pPr marL="2742926" indent="0">
              <a:buNone/>
              <a:defRPr sz="1600"/>
            </a:lvl7pPr>
            <a:lvl8pPr marL="3200080" indent="0">
              <a:buNone/>
              <a:defRPr sz="1600"/>
            </a:lvl8pPr>
            <a:lvl9pPr marL="3657234" indent="0">
              <a:buNone/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05D15C-4597-534C-9582-485B7DE1727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8ADA58-1682-7348-BE83-0BE4817F77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AD105-3DD5-4B1E-8061-6221FC551C2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71790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265074" y="2960689"/>
            <a:ext cx="4788863" cy="132238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206317" y="2960689"/>
            <a:ext cx="4790451" cy="132238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F05D15C-4597-534C-9582-485B7DE1727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8ADA58-1682-7348-BE83-0BE4817F77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4A5AA-4529-401E-8C52-BD5AC9015A1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46097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5817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5" cy="823912"/>
          </a:xfrm>
        </p:spPr>
        <p:txBody>
          <a:bodyPr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5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984" y="1681163"/>
            <a:ext cx="5182512" cy="823912"/>
          </a:xfrm>
        </p:spPr>
        <p:txBody>
          <a:bodyPr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984" y="2505075"/>
            <a:ext cx="5182512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F05D15C-4597-534C-9582-485B7DE1727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48ADA58-1682-7348-BE83-0BE4817F77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30B16-AD2B-48D0-9E0C-673084375DD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74000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F05D15C-4597-534C-9582-485B7DE1727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48ADA58-1682-7348-BE83-0BE4817F77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D88DE-EA2A-48FE-BB09-DE38352E07D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839613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BF05D15C-4597-534C-9582-485B7DE1727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48ADA58-1682-7348-BE83-0BE4817F77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46013-234A-46CD-87F4-694303AD07E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993308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F05D15C-4597-534C-9582-485B7DE1727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8ADA58-1682-7348-BE83-0BE4817F77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3D64C-2F0F-4745-ABC5-0D196F10BA8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3627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F05D15C-4597-534C-9582-485B7DE1727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8ADA58-1682-7348-BE83-0BE4817F77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AF3F6-3026-484F-93EC-8D86A27B031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768771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05D15C-4597-534C-9582-485B7DE1727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8ADA58-1682-7348-BE83-0BE4817F77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E5FAC-00E5-41B8-B529-D262E8911A4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68298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565035" y="2960689"/>
            <a:ext cx="2431733" cy="254317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265073" y="2960689"/>
            <a:ext cx="7147581" cy="2543175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05D15C-4597-534C-9582-485B7DE1727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8ADA58-1682-7348-BE83-0BE4817F77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B661E-F7D2-4E1E-A1E3-7A2C37D3566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16137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B7CC4-FE14-4C25-AD0E-38552E4BEB9D}" type="datetimeFigureOut">
              <a:rPr lang="pl-PL" smtClean="0"/>
              <a:t>2021-05-17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1C192-11EC-4F88-B2B9-80ACB39440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554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33328" y="604838"/>
            <a:ext cx="10304708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Click to edit the title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3328" y="1792288"/>
            <a:ext cx="10304708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Click to edit the outline text format</a:t>
            </a:r>
          </a:p>
          <a:p>
            <a:pPr lvl="1"/>
            <a:r>
              <a:rPr lang="en-GB" altLang="pl-PL"/>
              <a:t>Second Outline Level</a:t>
            </a:r>
          </a:p>
          <a:p>
            <a:pPr lvl="2"/>
            <a:r>
              <a:rPr lang="en-GB" altLang="pl-PL"/>
              <a:t>Third Outline Level</a:t>
            </a:r>
          </a:p>
          <a:p>
            <a:pPr lvl="3"/>
            <a:r>
              <a:rPr lang="en-GB" altLang="pl-PL"/>
              <a:t>Fourth Outline Level</a:t>
            </a:r>
          </a:p>
          <a:p>
            <a:pPr lvl="4"/>
            <a:r>
              <a:rPr lang="en-GB" altLang="pl-PL"/>
              <a:t>Fifth Outline Level</a:t>
            </a:r>
          </a:p>
          <a:p>
            <a:pPr lvl="4"/>
            <a:r>
              <a:rPr lang="en-GB" altLang="pl-PL"/>
              <a:t>Sixth Outline Level</a:t>
            </a:r>
          </a:p>
          <a:p>
            <a:pPr lvl="4"/>
            <a:r>
              <a:rPr lang="en-GB" altLang="pl-PL"/>
              <a:t>Seventh Outline Level</a:t>
            </a:r>
          </a:p>
          <a:p>
            <a:pPr lvl="4"/>
            <a:r>
              <a:rPr lang="en-GB" altLang="pl-PL"/>
              <a:t>Eighth Outline Level</a:t>
            </a:r>
          </a:p>
          <a:p>
            <a:pPr lvl="4"/>
            <a:r>
              <a:rPr lang="en-GB" altLang="pl-PL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933329" y="6048376"/>
            <a:ext cx="2657129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723828" algn="l"/>
                <a:tab pos="1447655" algn="l"/>
                <a:tab pos="2171483" algn="l"/>
              </a:tabLst>
              <a:defRPr sz="240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4277756" y="6048376"/>
            <a:ext cx="3631727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 sz="180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580908" y="6048376"/>
            <a:ext cx="2657129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723828" algn="l"/>
                <a:tab pos="1447655" algn="l"/>
                <a:tab pos="2171483" algn="l"/>
              </a:tabLst>
              <a:defRPr sz="240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F9F90973-FD3D-4413-9B03-F537F115942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0937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349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503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8657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5811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866" indent="-342866" algn="l" defTabSz="449218" rtl="0" eaLnBrk="0" fontAlgn="base" hangingPunct="0">
        <a:lnSpc>
          <a:spcPct val="102000"/>
        </a:lnSpc>
        <a:spcBef>
          <a:spcPct val="0"/>
        </a:spcBef>
        <a:spcAft>
          <a:spcPts val="1263"/>
        </a:spcAft>
        <a:buClr>
          <a:srgbClr val="000000"/>
        </a:buClr>
        <a:buSzPct val="100000"/>
        <a:buFont typeface="Times New Roman" panose="02020603050405020304" pitchFamily="18" charset="0"/>
        <a:defRPr sz="29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876" indent="-285721" algn="l" defTabSz="449218" rtl="0" eaLnBrk="0" fontAlgn="base" hangingPunct="0">
        <a:lnSpc>
          <a:spcPct val="102000"/>
        </a:lnSpc>
        <a:spcBef>
          <a:spcPct val="0"/>
        </a:spcBef>
        <a:spcAft>
          <a:spcPts val="1013"/>
        </a:spcAft>
        <a:buClr>
          <a:srgbClr val="000000"/>
        </a:buClr>
        <a:buSzPct val="100000"/>
        <a:buFont typeface="Times New Roman" panose="02020603050405020304" pitchFamily="18" charset="0"/>
        <a:defRPr sz="22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2886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763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040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50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194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25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65073" y="4303713"/>
            <a:ext cx="9731694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Click to edit the title text format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65073" y="2960689"/>
            <a:ext cx="9731694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Click to edit the outline text format</a:t>
            </a:r>
          </a:p>
          <a:p>
            <a:pPr lvl="1"/>
            <a:r>
              <a:rPr lang="en-GB" altLang="pl-PL"/>
              <a:t>Second Outline Level</a:t>
            </a:r>
          </a:p>
          <a:p>
            <a:pPr lvl="2"/>
            <a:r>
              <a:rPr lang="en-GB" altLang="pl-PL"/>
              <a:t>Third Outline Level</a:t>
            </a:r>
          </a:p>
          <a:p>
            <a:pPr lvl="3"/>
            <a:r>
              <a:rPr lang="en-GB" altLang="pl-PL"/>
              <a:t>Fourth Outline Level</a:t>
            </a:r>
          </a:p>
          <a:p>
            <a:pPr lvl="4"/>
            <a:r>
              <a:rPr lang="en-GB" altLang="pl-PL"/>
              <a:t>Fifth Outline Level</a:t>
            </a:r>
          </a:p>
          <a:p>
            <a:pPr lvl="4"/>
            <a:r>
              <a:rPr lang="en-GB" altLang="pl-PL"/>
              <a:t>Sixth Outline Level</a:t>
            </a:r>
          </a:p>
          <a:p>
            <a:pPr lvl="4"/>
            <a:r>
              <a:rPr lang="en-GB" altLang="pl-PL"/>
              <a:t>Seventh Outline Level</a:t>
            </a:r>
          </a:p>
          <a:p>
            <a:pPr lvl="4"/>
            <a:r>
              <a:rPr lang="en-GB" altLang="pl-PL"/>
              <a:t>Eighth Outline Level</a:t>
            </a:r>
          </a:p>
          <a:p>
            <a:pPr lvl="4"/>
            <a:r>
              <a:rPr lang="en-GB" altLang="pl-PL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F05D15C-4597-534C-9582-485B7DE17272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933329" y="6048376"/>
            <a:ext cx="2657129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723828" algn="l"/>
                <a:tab pos="1447655" algn="l"/>
                <a:tab pos="2171483" algn="l"/>
              </a:tabLst>
              <a:defRPr sz="240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4277756" y="6048376"/>
            <a:ext cx="3631727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 sz="180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48ADA58-1682-7348-BE83-0BE4817F773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580908" y="6048376"/>
            <a:ext cx="2657129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723828" algn="l"/>
                <a:tab pos="1447655" algn="l"/>
                <a:tab pos="2171483" algn="l"/>
              </a:tabLst>
              <a:defRPr sz="240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AFF05AE2-0B24-4732-B932-46D87CBCFF2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1194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/>
  <p:txStyles>
    <p:titleStyle>
      <a:lvl1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349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503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8657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5811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866" indent="-342866" algn="l" defTabSz="449218" rtl="0" eaLnBrk="0" fontAlgn="base" hangingPunct="0">
        <a:lnSpc>
          <a:spcPct val="102000"/>
        </a:lnSpc>
        <a:spcBef>
          <a:spcPct val="0"/>
        </a:spcBef>
        <a:spcAft>
          <a:spcPts val="1263"/>
        </a:spcAft>
        <a:buClr>
          <a:srgbClr val="000000"/>
        </a:buClr>
        <a:buSzPct val="100000"/>
        <a:buFont typeface="Times New Roman" panose="02020603050405020304" pitchFamily="18" charset="0"/>
        <a:defRPr sz="29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876" indent="-285721" algn="l" defTabSz="449218" rtl="0" eaLnBrk="0" fontAlgn="base" hangingPunct="0">
        <a:lnSpc>
          <a:spcPct val="102000"/>
        </a:lnSpc>
        <a:spcBef>
          <a:spcPct val="0"/>
        </a:spcBef>
        <a:spcAft>
          <a:spcPts val="1013"/>
        </a:spcAft>
        <a:buClr>
          <a:srgbClr val="000000"/>
        </a:buClr>
        <a:buSzPct val="100000"/>
        <a:buFont typeface="Times New Roman" panose="02020603050405020304" pitchFamily="18" charset="0"/>
        <a:defRPr sz="22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2886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763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040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50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194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25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emf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10" Type="http://schemas.openxmlformats.org/officeDocument/2006/relationships/image" Target="../media/image13.emf"/><Relationship Id="rId4" Type="http://schemas.openxmlformats.org/officeDocument/2006/relationships/image" Target="../media/image7.emf"/><Relationship Id="rId9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9.emf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6.emf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34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2.emf"/><Relationship Id="rId7" Type="http://schemas.openxmlformats.org/officeDocument/2006/relationships/image" Target="../media/image36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Relationship Id="rId9" Type="http://schemas.openxmlformats.org/officeDocument/2006/relationships/image" Target="../media/image3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emf"/><Relationship Id="rId4" Type="http://schemas.openxmlformats.org/officeDocument/2006/relationships/image" Target="../media/image33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5" Type="http://schemas.openxmlformats.org/officeDocument/2006/relationships/image" Target="../media/image44.jp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2799143"/>
            <a:ext cx="12192000" cy="797758"/>
          </a:xfrm>
        </p:spPr>
        <p:txBody>
          <a:bodyPr>
            <a:normAutofit/>
          </a:bodyPr>
          <a:lstStyle/>
          <a:p>
            <a:r>
              <a:rPr lang="pl-PL" sz="4400" dirty="0">
                <a:solidFill>
                  <a:schemeClr val="bg1"/>
                </a:solidFill>
                <a:latin typeface="Sofia Pro Light" panose="020B0000000000000000" pitchFamily="34" charset="0"/>
              </a:rPr>
              <a:t>Bądź. Z życzliwością</a:t>
            </a:r>
          </a:p>
        </p:txBody>
      </p:sp>
      <p:sp>
        <p:nvSpPr>
          <p:cNvPr id="25" name="Tytuł 1">
            <a:extLst>
              <a:ext uri="{FF2B5EF4-FFF2-40B4-BE49-F238E27FC236}">
                <a16:creationId xmlns:a16="http://schemas.microsoft.com/office/drawing/2014/main" id="{5143E116-AB48-5749-B122-8B719259E93E}"/>
              </a:ext>
            </a:extLst>
          </p:cNvPr>
          <p:cNvSpPr txBox="1">
            <a:spLocks/>
          </p:cNvSpPr>
          <p:nvPr/>
        </p:nvSpPr>
        <p:spPr>
          <a:xfrm>
            <a:off x="-142067" y="4367939"/>
            <a:ext cx="12192000" cy="7977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4800" dirty="0">
              <a:latin typeface="Sofia Pro Light" panose="020B0000000000000000" pitchFamily="34" charset="0"/>
            </a:endParaRPr>
          </a:p>
        </p:txBody>
      </p:sp>
      <p:sp>
        <p:nvSpPr>
          <p:cNvPr id="26" name="Tytuł 1">
            <a:extLst>
              <a:ext uri="{FF2B5EF4-FFF2-40B4-BE49-F238E27FC236}">
                <a16:creationId xmlns:a16="http://schemas.microsoft.com/office/drawing/2014/main" id="{B808201F-8D34-A64C-9FFC-62E74F1803EA}"/>
              </a:ext>
            </a:extLst>
          </p:cNvPr>
          <p:cNvSpPr txBox="1">
            <a:spLocks/>
          </p:cNvSpPr>
          <p:nvPr/>
        </p:nvSpPr>
        <p:spPr>
          <a:xfrm>
            <a:off x="-1" y="5078922"/>
            <a:ext cx="12192001" cy="4072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300" dirty="0">
                <a:solidFill>
                  <a:schemeClr val="bg1"/>
                </a:solidFill>
                <a:latin typeface="Sofia Pro Light" panose="020B0000000000000000" pitchFamily="34" charset="0"/>
              </a:rPr>
              <a:t>Anna Zubrzycki &amp; Krystyna Boroń-Krupińska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BE943678-FF52-1D41-ACF8-20B569DFED47}"/>
              </a:ext>
            </a:extLst>
          </p:cNvPr>
          <p:cNvSpPr txBox="1">
            <a:spLocks/>
          </p:cNvSpPr>
          <p:nvPr/>
        </p:nvSpPr>
        <p:spPr>
          <a:xfrm>
            <a:off x="0" y="2479529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000" spc="300" dirty="0">
                <a:solidFill>
                  <a:schemeClr val="bg1"/>
                </a:solidFill>
                <a:latin typeface="Sofia Pro Light" panose="020B0000000000000000" pitchFamily="34" charset="0"/>
              </a:rPr>
              <a:t>WEBINAR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D89E5E8F-706A-B142-B570-FC340BB18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151" y="5722324"/>
            <a:ext cx="1683698" cy="50926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203" y="1405725"/>
            <a:ext cx="4779459" cy="35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ostokąt 26">
            <a:extLst>
              <a:ext uri="{FF2B5EF4-FFF2-40B4-BE49-F238E27FC236}">
                <a16:creationId xmlns:a16="http://schemas.microsoft.com/office/drawing/2014/main" id="{4C84C85B-68C4-AB44-BE27-BBCBDA15BDAE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90AF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FFC000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2799143"/>
            <a:ext cx="12192000" cy="797758"/>
          </a:xfrm>
        </p:spPr>
        <p:txBody>
          <a:bodyPr>
            <a:normAutofit/>
          </a:bodyPr>
          <a:lstStyle/>
          <a:p>
            <a:r>
              <a:rPr lang="pl-PL" sz="4400" dirty="0">
                <a:solidFill>
                  <a:schemeClr val="bg1"/>
                </a:solidFill>
                <a:latin typeface="Sofia Pro Light" panose="020B0000000000000000" pitchFamily="34" charset="0"/>
              </a:rPr>
              <a:t>Bądź. Z życzliwością</a:t>
            </a:r>
          </a:p>
        </p:txBody>
      </p:sp>
      <p:sp>
        <p:nvSpPr>
          <p:cNvPr id="25" name="Tytuł 1">
            <a:extLst>
              <a:ext uri="{FF2B5EF4-FFF2-40B4-BE49-F238E27FC236}">
                <a16:creationId xmlns:a16="http://schemas.microsoft.com/office/drawing/2014/main" id="{5143E116-AB48-5749-B122-8B719259E93E}"/>
              </a:ext>
            </a:extLst>
          </p:cNvPr>
          <p:cNvSpPr txBox="1">
            <a:spLocks/>
          </p:cNvSpPr>
          <p:nvPr/>
        </p:nvSpPr>
        <p:spPr>
          <a:xfrm>
            <a:off x="-142067" y="4367939"/>
            <a:ext cx="12192000" cy="7977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4800" dirty="0">
              <a:latin typeface="Sofia Pro Light" panose="020B0000000000000000" pitchFamily="34" charset="0"/>
            </a:endParaRPr>
          </a:p>
        </p:txBody>
      </p:sp>
      <p:sp>
        <p:nvSpPr>
          <p:cNvPr id="26" name="Tytuł 1">
            <a:extLst>
              <a:ext uri="{FF2B5EF4-FFF2-40B4-BE49-F238E27FC236}">
                <a16:creationId xmlns:a16="http://schemas.microsoft.com/office/drawing/2014/main" id="{B808201F-8D34-A64C-9FFC-62E74F1803EA}"/>
              </a:ext>
            </a:extLst>
          </p:cNvPr>
          <p:cNvSpPr txBox="1">
            <a:spLocks/>
          </p:cNvSpPr>
          <p:nvPr/>
        </p:nvSpPr>
        <p:spPr>
          <a:xfrm>
            <a:off x="-1" y="5078922"/>
            <a:ext cx="12192001" cy="4072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300" dirty="0">
                <a:solidFill>
                  <a:schemeClr val="bg1"/>
                </a:solidFill>
                <a:latin typeface="Sofia Pro Light" panose="020B0000000000000000" pitchFamily="34" charset="0"/>
              </a:rPr>
              <a:t>Anna Zubrzycki &amp; Krystyna Boroń-Krupińska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BE943678-FF52-1D41-ACF8-20B569DFED47}"/>
              </a:ext>
            </a:extLst>
          </p:cNvPr>
          <p:cNvSpPr txBox="1">
            <a:spLocks/>
          </p:cNvSpPr>
          <p:nvPr/>
        </p:nvSpPr>
        <p:spPr>
          <a:xfrm>
            <a:off x="0" y="2479529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000" spc="300" dirty="0">
                <a:solidFill>
                  <a:schemeClr val="bg1"/>
                </a:solidFill>
                <a:latin typeface="Sofia Pro Light" panose="020B0000000000000000" pitchFamily="34" charset="0"/>
              </a:rPr>
              <a:t>WEBINAR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D89E5E8F-706A-B142-B570-FC340BB18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51" y="5722324"/>
            <a:ext cx="1683698" cy="50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2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C34A4865-FE63-DD44-A4AF-70047016C944}"/>
              </a:ext>
            </a:extLst>
          </p:cNvPr>
          <p:cNvSpPr txBox="1">
            <a:spLocks/>
          </p:cNvSpPr>
          <p:nvPr/>
        </p:nvSpPr>
        <p:spPr>
          <a:xfrm>
            <a:off x="1005819" y="1877574"/>
            <a:ext cx="5211119" cy="32605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780"/>
              </a:lnSpc>
            </a:pPr>
            <a:r>
              <a:rPr lang="pl-PL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Co to jest </a:t>
            </a:r>
          </a:p>
          <a:p>
            <a:pPr>
              <a:lnSpc>
                <a:spcPts val="5780"/>
              </a:lnSpc>
            </a:pPr>
            <a:r>
              <a:rPr lang="pl-PL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Mindfulness</a:t>
            </a:r>
          </a:p>
          <a:p>
            <a:pPr>
              <a:lnSpc>
                <a:spcPts val="5780"/>
              </a:lnSpc>
            </a:pPr>
            <a:r>
              <a:rPr lang="pl-PL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i jak zacząć</a:t>
            </a:r>
          </a:p>
          <a:p>
            <a:pPr>
              <a:lnSpc>
                <a:spcPts val="5780"/>
              </a:lnSpc>
            </a:pPr>
            <a:r>
              <a:rPr lang="pl-PL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medytować?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139417A4-A5D8-C444-BF91-F22C1B8F161A}"/>
              </a:ext>
            </a:extLst>
          </p:cNvPr>
          <p:cNvSpPr txBox="1">
            <a:spLocks/>
          </p:cNvSpPr>
          <p:nvPr/>
        </p:nvSpPr>
        <p:spPr>
          <a:xfrm>
            <a:off x="1005819" y="1310376"/>
            <a:ext cx="304568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400" dirty="0">
                <a:solidFill>
                  <a:srgbClr val="D3A579"/>
                </a:solidFill>
                <a:latin typeface="Sofia Pro Light" panose="020B0000000000000000" pitchFamily="34" charset="0"/>
              </a:rPr>
              <a:t>Dzisiejszy webinar…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65BDAB75-1205-424F-B942-2BB2F80A41BD}"/>
              </a:ext>
            </a:extLst>
          </p:cNvPr>
          <p:cNvSpPr txBox="1">
            <a:spLocks/>
          </p:cNvSpPr>
          <p:nvPr/>
        </p:nvSpPr>
        <p:spPr>
          <a:xfrm>
            <a:off x="6188802" y="1645894"/>
            <a:ext cx="5177892" cy="467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Uważność, Akceptacja, Życzliwość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F67FEFE1-52B2-8742-9C46-28CC4128DBF3}"/>
              </a:ext>
            </a:extLst>
          </p:cNvPr>
          <p:cNvSpPr txBox="1">
            <a:spLocks/>
          </p:cNvSpPr>
          <p:nvPr/>
        </p:nvSpPr>
        <p:spPr>
          <a:xfrm>
            <a:off x="6188801" y="1190705"/>
            <a:ext cx="5177891" cy="4262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460"/>
              </a:lnSpc>
            </a:pPr>
            <a:r>
              <a:rPr lang="pl-PL" sz="1100" dirty="0" smtClean="0">
                <a:solidFill>
                  <a:srgbClr val="D3A579"/>
                </a:solidFill>
                <a:latin typeface="Sofia Pro Light" panose="020B0000000000000000" pitchFamily="34" charset="0"/>
              </a:rPr>
              <a:t>Poznanie </a:t>
            </a:r>
            <a:r>
              <a:rPr lang="pl-PL" sz="1100" dirty="0">
                <a:solidFill>
                  <a:srgbClr val="D3A579"/>
                </a:solidFill>
                <a:latin typeface="Sofia Pro Light" panose="020B0000000000000000" pitchFamily="34" charset="0"/>
              </a:rPr>
              <a:t>terminów tj.</a:t>
            </a: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9EE6E56D-6B31-9A45-BE74-5F318A66E131}"/>
              </a:ext>
            </a:extLst>
          </p:cNvPr>
          <p:cNvSpPr txBox="1">
            <a:spLocks/>
          </p:cNvSpPr>
          <p:nvPr/>
        </p:nvSpPr>
        <p:spPr>
          <a:xfrm>
            <a:off x="6188804" y="2964186"/>
            <a:ext cx="5177892" cy="88073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/ Praktyka z dźwiękiem </a:t>
            </a:r>
          </a:p>
          <a:p>
            <a:pPr algn="l">
              <a:lnSpc>
                <a:spcPct val="120000"/>
              </a:lnSpc>
            </a:pP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/ Przestrzeń na oddech </a:t>
            </a:r>
          </a:p>
          <a:p>
            <a:pPr algn="l">
              <a:lnSpc>
                <a:spcPct val="120000"/>
              </a:lnSpc>
            </a:pP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/ Ćwiczenie akceptacji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AD7E35C6-EE01-D741-94F2-BF7E92A8E240}"/>
              </a:ext>
            </a:extLst>
          </p:cNvPr>
          <p:cNvSpPr txBox="1">
            <a:spLocks/>
          </p:cNvSpPr>
          <p:nvPr/>
        </p:nvSpPr>
        <p:spPr>
          <a:xfrm>
            <a:off x="6188803" y="2508997"/>
            <a:ext cx="5177891" cy="4262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460"/>
              </a:lnSpc>
            </a:pPr>
            <a:r>
              <a:rPr lang="pl-PL" sz="1100" dirty="0">
                <a:solidFill>
                  <a:srgbClr val="D3A579"/>
                </a:solidFill>
                <a:latin typeface="Sofia Pro Light" panose="020B0000000000000000" pitchFamily="34" charset="0"/>
              </a:rPr>
              <a:t>3 Praktyki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B49299C2-14EE-354C-9BC3-BA127D900A66}"/>
              </a:ext>
            </a:extLst>
          </p:cNvPr>
          <p:cNvSpPr txBox="1">
            <a:spLocks/>
          </p:cNvSpPr>
          <p:nvPr/>
        </p:nvSpPr>
        <p:spPr>
          <a:xfrm>
            <a:off x="6188801" y="4699266"/>
            <a:ext cx="5177892" cy="467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800" dirty="0">
              <a:solidFill>
                <a:schemeClr val="bg2">
                  <a:lumMod val="50000"/>
                </a:schemeClr>
              </a:solidFill>
              <a:latin typeface="Sofia Pro Light" panose="020B00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49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869455E9-A8BD-FE43-B733-B0AC0EEE99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D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75DB716C-7076-A14C-B1F0-46ED9EE51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297" y="3568721"/>
            <a:ext cx="977401" cy="965625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6046BFFC-34BE-1F46-A319-CA460AC84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339" y="2685588"/>
            <a:ext cx="949821" cy="807348"/>
          </a:xfrm>
          <a:prstGeom prst="rect">
            <a:avLst/>
          </a:prstGeom>
        </p:spPr>
      </p:pic>
      <p:sp>
        <p:nvSpPr>
          <p:cNvPr id="22" name="Tytuł 1">
            <a:extLst>
              <a:ext uri="{FF2B5EF4-FFF2-40B4-BE49-F238E27FC236}">
                <a16:creationId xmlns:a16="http://schemas.microsoft.com/office/drawing/2014/main" id="{3F9370A1-CB5B-304D-AEBA-2693E2DA76FE}"/>
              </a:ext>
            </a:extLst>
          </p:cNvPr>
          <p:cNvSpPr txBox="1">
            <a:spLocks/>
          </p:cNvSpPr>
          <p:nvPr/>
        </p:nvSpPr>
        <p:spPr>
          <a:xfrm>
            <a:off x="-2" y="502557"/>
            <a:ext cx="12192000" cy="797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600" spc="6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PRAKTYKA</a:t>
            </a:r>
          </a:p>
        </p:txBody>
      </p:sp>
      <p:sp>
        <p:nvSpPr>
          <p:cNvPr id="23" name="Tytuł 1">
            <a:extLst>
              <a:ext uri="{FF2B5EF4-FFF2-40B4-BE49-F238E27FC236}">
                <a16:creationId xmlns:a16="http://schemas.microsoft.com/office/drawing/2014/main" id="{C8FC44B5-805F-0644-BAE7-8E8652B635E6}"/>
              </a:ext>
            </a:extLst>
          </p:cNvPr>
          <p:cNvSpPr txBox="1">
            <a:spLocks/>
          </p:cNvSpPr>
          <p:nvPr/>
        </p:nvSpPr>
        <p:spPr>
          <a:xfrm>
            <a:off x="0" y="1123364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Chwila praktyki tu i teraz</a:t>
            </a:r>
          </a:p>
        </p:txBody>
      </p:sp>
    </p:spTree>
    <p:extLst>
      <p:ext uri="{BB962C8B-B14F-4D97-AF65-F5344CB8AC3E}">
        <p14:creationId xmlns:p14="http://schemas.microsoft.com/office/powerpoint/2010/main" val="93567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exels-eva-elijas-6586834">
            <a:hlinkClick r:id="" action="ppaction://media"/>
            <a:extLst>
              <a:ext uri="{FF2B5EF4-FFF2-40B4-BE49-F238E27FC236}">
                <a16:creationId xmlns:a16="http://schemas.microsoft.com/office/drawing/2014/main" id="{6CCD5F4E-79E6-5443-9BA1-02C9D8E1D5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C7FC3DB5-04AE-BA40-961E-BA7B712B9A41}"/>
              </a:ext>
            </a:extLst>
          </p:cNvPr>
          <p:cNvSpPr txBox="1">
            <a:spLocks/>
          </p:cNvSpPr>
          <p:nvPr/>
        </p:nvSpPr>
        <p:spPr>
          <a:xfrm>
            <a:off x="4975434" y="3742185"/>
            <a:ext cx="2250657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>
                <a:solidFill>
                  <a:schemeClr val="bg1"/>
                </a:solidFill>
                <a:latin typeface="Sofia Pro Light" panose="020B0000000000000000" pitchFamily="34" charset="0"/>
              </a:rPr>
              <a:t>Chwila praktyki tu i teraz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B59349B-77E8-4640-95A1-117666FF1E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2938" y="3122565"/>
            <a:ext cx="595648" cy="50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0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0" mute="1"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2D86723C-250D-4E49-BBBD-33E684C786E1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90AF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C000"/>
              </a:solidFill>
            </a:endParaRP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0E5294BA-EF14-CB45-B33C-3EDF56CD2D8B}"/>
              </a:ext>
            </a:extLst>
          </p:cNvPr>
          <p:cNvSpPr txBox="1">
            <a:spLocks/>
          </p:cNvSpPr>
          <p:nvPr/>
        </p:nvSpPr>
        <p:spPr>
          <a:xfrm>
            <a:off x="1219198" y="2520309"/>
            <a:ext cx="10170695" cy="32605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780"/>
              </a:lnSpc>
            </a:pPr>
            <a:r>
              <a:rPr lang="pl-PL">
                <a:solidFill>
                  <a:schemeClr val="bg1"/>
                </a:solidFill>
                <a:latin typeface="Sofia Pro Light" panose="020B0000000000000000" pitchFamily="34" charset="0"/>
              </a:rPr>
              <a:t>Gdzie była Twoja uwaga?</a:t>
            </a:r>
          </a:p>
          <a:p>
            <a:pPr>
              <a:lnSpc>
                <a:spcPts val="5780"/>
              </a:lnSpc>
            </a:pPr>
            <a:r>
              <a:rPr lang="pl-PL">
                <a:solidFill>
                  <a:schemeClr val="bg1"/>
                </a:solidFill>
                <a:latin typeface="Sofia Pro Light" panose="020B0000000000000000" pitchFamily="34" charset="0"/>
              </a:rPr>
              <a:t>Na czym się skupiłeś/</a:t>
            </a:r>
            <a:r>
              <a:rPr lang="pl-PL" err="1">
                <a:solidFill>
                  <a:schemeClr val="bg1"/>
                </a:solidFill>
                <a:latin typeface="Sofia Pro Light" panose="020B0000000000000000" pitchFamily="34" charset="0"/>
              </a:rPr>
              <a:t>aś</a:t>
            </a:r>
            <a:r>
              <a:rPr lang="pl-PL">
                <a:solidFill>
                  <a:schemeClr val="bg1"/>
                </a:solidFill>
                <a:latin typeface="Sofia Pro Light" panose="020B0000000000000000" pitchFamily="34" charset="0"/>
              </a:rPr>
              <a:t>?</a:t>
            </a:r>
          </a:p>
          <a:p>
            <a:pPr>
              <a:lnSpc>
                <a:spcPts val="5780"/>
              </a:lnSpc>
            </a:pPr>
            <a:r>
              <a:rPr lang="pl-PL">
                <a:solidFill>
                  <a:schemeClr val="bg1"/>
                </a:solidFill>
                <a:latin typeface="Sofia Pro Light" panose="020B0000000000000000" pitchFamily="34" charset="0"/>
              </a:rPr>
              <a:t>O czym myślałeś/</a:t>
            </a:r>
            <a:r>
              <a:rPr lang="pl-PL" err="1">
                <a:solidFill>
                  <a:schemeClr val="bg1"/>
                </a:solidFill>
                <a:latin typeface="Sofia Pro Light" panose="020B0000000000000000" pitchFamily="34" charset="0"/>
              </a:rPr>
              <a:t>aś</a:t>
            </a:r>
            <a:r>
              <a:rPr lang="pl-PL">
                <a:solidFill>
                  <a:schemeClr val="bg1"/>
                </a:solidFill>
                <a:latin typeface="Sofia Pro Light" panose="020B0000000000000000" pitchFamily="34" charset="0"/>
              </a:rPr>
              <a:t>?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16CD7126-14EE-C04A-8B97-3AD719DF0E4D}"/>
              </a:ext>
            </a:extLst>
          </p:cNvPr>
          <p:cNvSpPr txBox="1">
            <a:spLocks/>
          </p:cNvSpPr>
          <p:nvPr/>
        </p:nvSpPr>
        <p:spPr>
          <a:xfrm>
            <a:off x="1219198" y="1953111"/>
            <a:ext cx="10972802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400">
                <a:solidFill>
                  <a:schemeClr val="bg1"/>
                </a:solidFill>
                <a:latin typeface="Sofia Pro Light" panose="020B0000000000000000" pitchFamily="34" charset="0"/>
              </a:rPr>
              <a:t>Zastanów się teraz…</a:t>
            </a:r>
          </a:p>
        </p:txBody>
      </p:sp>
    </p:spTree>
    <p:extLst>
      <p:ext uri="{BB962C8B-B14F-4D97-AF65-F5344CB8AC3E}">
        <p14:creationId xmlns:p14="http://schemas.microsoft.com/office/powerpoint/2010/main" val="299059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0D1E12E4-126F-9B4C-B785-1DCE8EBDF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791" y="1322262"/>
            <a:ext cx="3054412" cy="3496775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AEAB7230-1AE7-CA41-BD16-C0EEA5456AAA}"/>
              </a:ext>
            </a:extLst>
          </p:cNvPr>
          <p:cNvSpPr txBox="1">
            <a:spLocks/>
          </p:cNvSpPr>
          <p:nvPr/>
        </p:nvSpPr>
        <p:spPr>
          <a:xfrm>
            <a:off x="-2" y="5913009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Jak działa nasz umysł ?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3717C15D-52B3-8F4E-B7C7-CEBFC2AE63B9}"/>
              </a:ext>
            </a:extLst>
          </p:cNvPr>
          <p:cNvSpPr txBox="1">
            <a:spLocks/>
          </p:cNvSpPr>
          <p:nvPr/>
        </p:nvSpPr>
        <p:spPr>
          <a:xfrm>
            <a:off x="0" y="5618600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000" spc="3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REFLEKSJA 01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913F1CC-2057-5348-ACD4-66FD87B29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569" y="3047221"/>
            <a:ext cx="508000" cy="3429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AD47543-834D-EA4A-9969-DCA9196879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3747" y="3490110"/>
            <a:ext cx="444500" cy="4445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EF30A2F-2975-474B-9B57-B04AE03621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7510" y="3043213"/>
            <a:ext cx="431800" cy="4318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9BF31BB-6A05-2E4F-A252-A802A9ADC7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3810" y="2245581"/>
            <a:ext cx="787400" cy="5715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6F06D9A-A47F-BC4C-8164-EB2370E20C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92629" y="2463677"/>
            <a:ext cx="431800" cy="4318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39248C31-F142-1E44-8B3C-CB38FB041B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4737" y="2155834"/>
            <a:ext cx="127000" cy="127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3C9D82F9-98FA-4C48-8B1C-B639ED97DA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2135" y="1876434"/>
            <a:ext cx="508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581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-0.00787 C 0.00521 -0.00856 0.00794 -0.0081 0.01042 -0.00995 C 0.01289 -0.01157 0.01445 -0.01851 0.01602 -0.02199 C 0.01693 -0.02407 0.01836 -0.02569 0.01927 -0.02777 C 0.0263 -0.04398 0.0207 -0.03611 0.02721 -0.04375 C 0.02786 -0.04583 0.02799 -0.04976 0.02943 -0.04976 C 0.0306 -0.04976 0.03034 -0.04583 0.03047 -0.04375 C 0.03112 -0.0375 0.02982 -0.02361 0.03385 -0.01782 C 0.03477 -0.01666 0.03607 -0.01666 0.03724 -0.01597 C 0.04336 -0.01805 0.04479 -0.0162 0.04727 -0.02986 L 0.04961 -0.04166 C 0.04922 -0.04768 0.05026 -0.05463 0.04844 -0.05972 C 0.04714 -0.06319 0.04401 -0.06226 0.04167 -0.06365 L 0.03841 -0.06574 C 0.03307 -0.06504 0.02786 -0.06504 0.02266 -0.06365 C 0.02031 -0.06296 0.01823 -0.06064 0.01602 -0.05972 L 0.01146 -0.05764 C 0.00313 -0.04768 0.0138 -0.05949 0.00365 -0.05162 C 0.00247 -0.05069 0.00156 -0.04884 0.00026 -0.04768 C -0.00078 -0.04676 -0.00195 -0.04629 -0.00299 -0.04583 C -0.00365 -0.0449 -0.00951 -0.0368 -0.01094 -0.03588 C -0.01302 -0.03402 -0.01758 -0.03171 -0.01758 -0.03171 C -0.02357 -0.0324 -0.02956 -0.03217 -0.03555 -0.03379 C -0.03711 -0.03426 -0.03841 -0.0368 -0.03997 -0.03773 C -0.04219 -0.03935 -0.0444 -0.04051 -0.04674 -0.04166 C -0.04779 -0.04236 -0.04909 -0.04259 -0.05 -0.04375 L -0.05339 -0.04768 C -0.05417 -0.04976 -0.05508 -0.05162 -0.0556 -0.0537 C -0.05638 -0.05648 -0.05755 -0.06504 -0.05781 -0.06759 C -0.05755 -0.07083 -0.05781 -0.07476 -0.05677 -0.07754 C -0.05495 -0.08264 -0.05169 -0.08379 -0.04896 -0.08541 C -0.04674 -0.08495 -0.04401 -0.08588 -0.04219 -0.08356 C -0.0388 -0.07939 -0.03776 -0.07199 -0.03659 -0.06574 C -0.03698 -0.05439 -0.03698 -0.04305 -0.03776 -0.03171 C -0.03802 -0.02777 -0.03997 -0.0199 -0.03997 -0.0199 C -0.03984 -0.01805 -0.04193 0.01042 -0.03659 0.01783 C -0.03568 0.01922 -0.03437 0.01922 -0.0332 0.01991 C -0.03177 0.02061 -0.03034 0.0213 -0.02878 0.02199 C -0.02148 0.02431 -0.0224 0.02269 -0.01654 0.02593 C -0.00937 0.02963 -0.00977 0.0257 -0.00977 0.03195 " pathEditMode="relative" ptsTypes="AAAAAAAAAAAAAAAAAAAAAAAAAAAAAAAAAAAAAAA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7 0.01227 C 0.00208 0.00764 0.0013 0.00301 0.0013 -0.00162 C 0.0013 -0.0044 0.00247 -0.00694 0.00247 -0.00949 C 0.00247 -0.00972 0.0013 -0.025 0.00013 -0.02754 C -0.00144 -0.03102 -0.0043 -0.03217 -0.00651 -0.03333 C -0.0099 -0.03287 -0.01367 -0.03426 -0.01667 -0.03148 C -0.01914 -0.02893 -0.02136 -0.01921 -0.02214 -0.01366 C -0.02305 -0.00833 -0.02344 -0.00278 -0.02448 0.00232 C -0.02487 0.0044 -0.025 0.00648 -0.02552 0.00833 C -0.02683 0.0125 -0.02787 0.01736 -0.03008 0.02037 C -0.03151 0.02222 -0.03295 0.02454 -0.03451 0.02616 C -0.03763 0.02986 -0.03907 0.03033 -0.04232 0.03218 C -0.04414 0.03148 -0.04623 0.03195 -0.04792 0.03033 C -0.04896 0.02917 -0.05222 0.01736 -0.05235 0.01621 C -0.05287 0.01435 -0.05326 0.01227 -0.05352 0.01042 C -0.05482 0.00185 -0.05508 -0.00208 -0.05573 -0.01157 C -0.05625 -0.01829 -0.05651 -0.02477 -0.0569 -0.03148 C -0.0625 -0.03079 -0.0681 -0.03102 -0.0737 -0.0294 C -0.075 -0.02917 -0.07617 -0.02731 -0.07696 -0.02546 C -0.07878 -0.02199 -0.08151 -0.01366 -0.08151 -0.01366 C -0.08112 -0.00972 -0.08034 -0.00162 -0.0793 0.00232 C -0.07865 0.0044 -0.07774 0.00625 -0.07696 0.00833 C -0.07735 0.01366 -0.07696 0.01921 -0.07813 0.02431 C -0.07865 0.02639 -0.08021 0.02732 -0.08151 0.02824 C -0.0836 0.02986 -0.08815 0.03218 -0.08815 0.03218 C -0.09375 0.03148 -0.09961 0.03287 -0.10495 0.03033 C -0.10677 0.0294 -0.10716 0.02477 -0.10834 0.02222 C -0.10938 0.02014 -0.11068 0.01852 -0.11172 0.01621 C -0.11407 0.01111 -0.11394 0.01042 -0.11498 0.0044 C -0.11472 0.00116 -0.11524 -0.00324 -0.11394 -0.00555 C -0.11302 -0.00717 -0.10729 0.00023 -0.10716 0.00046 L -0.10052 0.01829 L -0.09831 0.02431 L -0.09597 0.03033 C -0.09571 0.0375 -0.09558 0.04491 -0.09492 0.05208 C -0.09492 0.05208 -0.09206 0.06713 -0.09154 0.07014 C -0.09115 0.07199 -0.0905 0.07384 -0.0905 0.07593 L -0.0905 0.08009 " pathEditMode="relative" ptsTypes="AAAAAAAAAAAAAAAAAAAAAAAAAAAAAAAAAAAAAA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9 -0.00185 C -0.00743 -0.00115 -0.00443 0.00024 -0.00144 0.00024 C -0.00026 0.00024 0.00078 -0.00138 0.00195 -0.00185 C 0.00351 -0.00254 0.00494 -0.00324 0.00651 -0.00393 C 0.00755 -0.00509 0.00859 -0.00694 0.00976 -0.00787 C 0.01198 -0.00949 0.01432 -0.01041 0.01653 -0.0118 C 0.01771 -0.0125 0.01888 -0.01273 0.01992 -0.01388 C 0.02135 -0.01504 0.02304 -0.01597 0.02435 -0.01782 C 0.02682 -0.02129 0.02851 -0.02662 0.03112 -0.02963 C 0.0358 -0.03518 0.03346 -0.03194 0.03789 -0.03958 C 0.03815 -0.04166 0.03893 -0.04351 0.03893 -0.0456 C 0.03893 -0.04768 0.03802 -0.0537 0.03789 -0.05162 C 0.03763 -0.04907 0.03854 -0.02222 0.03554 -0.0118 C 0.03424 -0.00694 0.03281 -0.00416 0.02994 -0.00185 C 0.02786 -0.00023 0.0233 0.00209 0.0233 0.00209 C 0.01614 0.00139 0.00898 0.00255 0.00195 0.00024 C -0.00065 -0.00069 -0.00469 -0.00787 -0.00469 -0.00787 C -0.0099 -0.02152 -0.00834 -0.01527 -0.01029 -0.02569 C -0.00925 -0.02638 -0.00808 -0.02847 -0.00703 -0.02777 C -0.00573 -0.02685 -0.00586 -0.02291 -0.00469 -0.02175 C -0.00274 -0.01944 -0.00026 -0.01875 0.00195 -0.01782 C 0.00755 -0.01527 0.00494 -0.01666 0.00976 -0.01388 C 0.0194 -0.00231 0.00729 -0.01597 0.01653 -0.00787 C 0.01771 -0.00671 0.01875 -0.00486 0.01992 -0.00393 C 0.02096 -0.003 0.02226 -0.00277 0.0233 -0.00185 C 0.02565 0.00047 0.02773 0.00348 0.02994 0.00602 L 0.03333 0.01019 C 0.03867 0.01644 0.03541 0.0132 0.04349 0.01806 L 0.04674 0.01991 C 0.0539 0.01945 0.06106 0.01922 0.0681 0.01806 C 0.06901 0.01783 0.07474 0.01505 0.07591 0.01412 C 0.07708 0.01297 0.07812 0.01112 0.07929 0.01019 C 0.08073 0.00903 0.08229 0.0088 0.08372 0.00811 C 0.09179 -0.00138 0.08854 0.00348 0.09388 -0.00578 C 0.09427 -0.00787 0.09505 -0.01388 0.09505 -0.0118 C 0.09505 -0.00254 0.09414 0.0007 0.09271 0.00811 C 0.09231 0.02061 0.09297 0.03357 0.09166 0.04584 C 0.09166 0.04584 0.08606 0.06065 0.08489 0.06366 L 0.08047 0.0757 C 0.07968 0.07755 0.07929 0.08033 0.07812 0.08172 C 0.07382 0.08681 0.07252 0.08982 0.0681 0.09167 C 0.06588 0.09237 0.06367 0.09283 0.06132 0.09352 C 0.06393 0.09422 0.06679 0.09352 0.06927 0.09561 C 0.07669 0.10209 0.06718 0.10139 0.07148 0.10139 " pathEditMode="relative" ptsTypes="AAAAAAAAAAAAAAAAAAAAAAAAAAAAAAAAAAAAAAAAAAAA">
                                      <p:cBhvr>
                                        <p:cTn id="1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78 0.01505 C 0.00638 0.01435 0.00899 0.01435 0.01159 0.0132 C 0.01524 0.01111 0.01498 0.00787 0.01719 0.00324 C 0.02031 -0.0037 0.02305 -0.00463 0.025 -0.01481 L 0.02839 -0.03264 L 0.02943 -0.03866 C 0.02904 -0.04051 0.02956 -0.04468 0.02839 -0.04468 C 0.02709 -0.04468 0.02748 -0.04074 0.02722 -0.03866 C 0.02643 -0.03333 0.025 -0.02268 0.025 -0.02268 C 0.02539 -0.00602 0.02513 0.01042 0.02604 0.02708 C 0.0263 0.03125 0.0263 0.03657 0.02839 0.03889 L 0.03164 0.04306 C 0.03425 0.04167 0.03698 0.04074 0.03946 0.03889 C 0.0418 0.03727 0.04479 0.03195 0.04623 0.02894 C 0.0474 0.02662 0.04831 0.02338 0.04961 0.02107 C 0.05052 0.01945 0.05183 0.01852 0.053 0.01713 C 0.05365 0.01505 0.05443 0.01296 0.05521 0.01111 C 0.05768 0.00509 0.06068 -0.00046 0.06302 -0.00671 C 0.06446 -0.01065 0.06589 -0.01481 0.06745 -0.01875 C 0.06862 -0.02153 0.06979 -0.02407 0.07084 -0.02662 C 0.0724 -0.03055 0.07448 -0.03403 0.07526 -0.03866 C 0.07565 -0.04051 0.07591 -0.04282 0.07643 -0.04468 C 0.07735 -0.04745 0.07865 -0.05 0.07982 -0.05255 C 0.0836 -0.07268 0.07787 -0.04143 0.08203 -0.06643 C 0.08268 -0.07037 0.0836 -0.07454 0.08425 -0.07847 L 0.08542 -0.08426 C 0.08503 -0.07569 0.08425 -0.06713 0.08425 -0.05856 C 0.08425 -0.02778 0.08438 -0.03796 0.08646 -0.0206 C 0.08737 -0.01343 0.08763 -0.00972 0.0888 -0.00278 C 0.08946 0.00116 0.08933 0.00625 0.09102 0.00903 C 0.09531 0.0169 0.09297 0.01366 0.09766 0.01898 C 0.09922 0.01852 0.10104 0.01505 0.10222 0.01713 C 0.10313 0.01875 0.10091 0.0213 0.1 0.02315 C 0.09896 0.02477 0.09766 0.0257 0.09662 0.02708 C 0.09245 0.03796 0.09662 0.0287 0.09102 0.03704 C 0.08242 0.04977 0.09258 0.03704 0.08425 0.04699 C 0.08281 0.05093 0.08164 0.05556 0.07982 0.0588 C 0.07761 0.06296 0.075 0.0662 0.07305 0.07083 C 0.06875 0.08125 0.07136 0.07732 0.06524 0.08264 C 0.06237 0.08796 0.05925 0.09421 0.05521 0.09676 L 0.04505 0.10255 C 0.04401 0.10324 0.04297 0.1044 0.0418 0.10463 C 0.02943 0.10718 0.03503 0.10556 0.025 0.10857 C 0.02018 0.10787 0.01459 0.11088 0.01042 0.10671 C 0.00847 0.10463 0.01003 0.09769 0.01159 0.09468 C 0.01315 0.09144 0.01823 0.09074 0.01823 0.09074 C 0.02084 0.09144 0.02552 0.09213 0.02839 0.09468 C 0.02956 0.09583 0.03047 0.09769 0.03164 0.09861 C 0.03268 0.09954 0.03399 0.09977 0.03503 0.1007 C 0.03985 0.10486 0.03724 0.1044 0.0418 0.11065 C 0.04388 0.11343 0.04662 0.11528 0.04844 0.11852 C 0.05274 0.12616 0.05052 0.12292 0.05521 0.12847 L 0.05964 0.14051 C 0.06042 0.14236 0.06146 0.14421 0.06185 0.14653 C 0.06224 0.14838 0.06224 0.1507 0.06302 0.15232 C 0.0638 0.15417 0.06641 0.15648 0.06641 0.15648 " pathEditMode="relative" ptsTypes="AAAAAAAAAAAAAAAAAAAAAAAAAAAAAAAAAAAAAAAAAAAAAAAAAAAAAAAA">
                                      <p:cBhvr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 -0.00625 C 0.01433 0.00185 0.00495 -0.00069 0.03633 -0.00417 C 0.03698 -0.00417 0.04323 -0.00717 0.04427 -0.0081 C 0.04662 -0.01042 0.05091 -0.0162 0.05091 -0.0162 C 0.05143 -0.01736 0.05482 -0.02546 0.0543 -0.02801 C 0.05378 -0.03032 0.05209 -0.03079 0.05091 -0.03194 C 0.04909 -0.03148 0.04688 -0.03194 0.04531 -0.03009 C 0.0444 -0.02893 0.0444 -0.02616 0.04427 -0.02407 C 0.04349 -0.01759 0.04375 -0.0088 0.04193 -0.00231 C 0.04076 0.00208 0.03841 0.00695 0.03633 0.00972 C 0.03425 0.01273 0.03177 0.01482 0.02969 0.01759 C 0.02813 0.01968 0.0267 0.02176 0.02513 0.02361 C 0.01966 0.03056 0.02396 0.025 0.01732 0.03171 C 0.01615 0.03287 0.01524 0.03449 0.01393 0.03565 C 0.01211 0.03727 0.00795 0.03866 0.00612 0.03958 C 0.00391 0.04074 0.0017 0.04236 -0.00065 0.04352 L -0.01067 0.04954 L -0.01406 0.05162 C -0.02148 0.05093 -0.02903 0.05185 -0.03646 0.04954 C -0.03776 0.04908 -0.03997 0.04445 -0.03867 0.04352 C -0.0362 0.0419 -0.03346 0.04468 -0.03086 0.0456 C -0.02969 0.04583 -0.02435 0.04838 -0.02304 0.04954 C -0.01432 0.05718 -0.02474 0.05046 -0.01627 0.05556 L -0.0095 0.06343 C -0.00846 0.06482 -0.00716 0.06574 -0.00625 0.06736 C -0.00377 0.07199 -0.0026 0.07477 0.00052 0.07732 C 0.00156 0.07847 0.00287 0.07847 0.00391 0.0794 C 0.00508 0.08056 0.00599 0.08241 0.00729 0.08333 C 0.00938 0.08519 0.01172 0.08611 0.01393 0.08727 L 0.01732 0.08935 C 0.01992 0.08866 0.02266 0.08866 0.02513 0.08727 C 0.02643 0.08681 0.02761 0.08519 0.02852 0.08333 C 0.02943 0.08171 0.03203 0.07824 0.03073 0.07732 C 0.02839 0.0757 0.02552 0.0787 0.02292 0.0794 L 0.01289 0.09144 C 0.01172 0.09259 0.01055 0.09398 0.00951 0.09537 C 0.00795 0.09722 0.00651 0.09931 0.00495 0.10139 C 0.00391 0.10278 0.00274 0.1037 0.0017 0.10533 C 0.00039 0.10718 -0.00052 0.10949 -0.00169 0.11134 C -0.01445 0.12894 -0.00364 0.11412 -0.01185 0.1213 C -0.01302 0.12222 -0.01393 0.12408 -0.0151 0.12523 C -0.01614 0.12616 -0.01745 0.12616 -0.01849 0.12708 C -0.01966 0.12824 -0.02057 0.13033 -0.02187 0.13125 C -0.0237 0.13241 -0.02565 0.13241 -0.02747 0.1331 C -0.03385 0.13241 -0.04023 0.12986 -0.04648 0.13125 C -0.04765 0.13148 -0.04609 0.13542 -0.04544 0.13704 C -0.04453 0.13912 -0.0431 0.13982 -0.04205 0.1412 C -0.04127 0.14306 -0.04036 0.14491 -0.03984 0.14699 C -0.03802 0.15463 -0.03802 0.17269 -0.0375 0.17685 C -0.03711 0.18102 -0.03607 0.18495 -0.03528 0.18889 C -0.03489 0.19097 -0.03489 0.19306 -0.03424 0.19491 C -0.03268 0.19884 -0.0306 0.20232 -0.02969 0.20671 C -0.02851 0.21343 -0.02864 0.21482 -0.02864 0.21088 " pathEditMode="relative" ptsTypes="AAAAAAAAAAAAAAAAAAAAAAAAAAAAAAAAAAAAAAAAAAAAAAAAAAAAA">
                                      <p:cBhvr>
                                        <p:cTn id="1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5 -0.00139 C -0.00274 -0.00602 -0.00235 -0.01111 -0.00352 -0.01528 C -0.00404 -0.01713 -0.00586 -0.01643 -0.0069 -0.01736 C -0.01563 -0.025 -0.00521 -0.01829 -0.01367 -0.02315 C -0.02682 -0.02153 -0.02617 -0.02824 -0.03047 -0.01528 C -0.03125 -0.01273 -0.0319 -0.00995 -0.03268 -0.00741 C -0.03229 -0.00069 -0.03203 0.00602 -0.03151 0.0125 C -0.03047 0.02755 -0.02865 0.03033 -0.03151 0.04838 C -0.03203 0.05116 -0.03698 0.0537 -0.03828 0.0544 C -0.04167 0.0537 -0.04505 0.0537 -0.04831 0.05232 C -0.04961 0.05185 -0.05078 0.05 -0.05169 0.04838 C -0.05261 0.04676 -0.05326 0.04445 -0.05391 0.04236 C -0.05612 0.03542 -0.05599 0.03519 -0.05729 0.02847 C -0.0569 0.02176 -0.05807 0.01435 -0.05612 0.00857 C -0.05495 0.00486 -0.05169 0.00602 -0.04948 0.00463 L -0.0461 0.00255 C -0.04492 0.00185 -0.04375 0.00185 -0.04271 0.0007 L -0.03932 -0.00324 C -0.03919 -0.0037 -0.03425 -0.01342 -0.03828 -0.01528 C -0.04076 -0.01643 -0.04349 -0.01389 -0.0461 -0.01319 C -0.04727 -0.01018 -0.04948 -0.00555 -0.04948 -0.00139 C -0.04948 0.01343 -0.04844 0.01597 -0.0461 0.02847 C -0.0457 0.03056 -0.04544 0.03264 -0.04492 0.03449 C -0.04427 0.03704 -0.04336 0.03958 -0.04271 0.04236 C -0.0418 0.0463 -0.04128 0.05046 -0.0405 0.0544 L -0.03932 0.06042 C -0.03972 0.07546 -0.03985 0.09074 -0.0405 0.10602 C -0.04063 0.1081 -0.04102 0.11019 -0.04167 0.11204 C -0.04453 0.11968 -0.04675 0.11898 -0.05169 0.12199 L -0.05508 0.12408 L -0.05847 0.12593 C -0.06146 0.12523 -0.06459 0.12616 -0.06732 0.12408 C -0.06979 0.12199 -0.06745 0.10833 -0.06732 0.1081 C -0.06667 0.10625 -0.06511 0.10671 -0.06406 0.10602 C -0.06224 0.10718 -0.05847 0.1088 -0.05729 0.11204 C -0.05599 0.11551 -0.05508 0.12408 -0.05508 0.12408 C -0.05547 0.13519 -0.05534 0.14653 -0.05612 0.15787 C -0.05651 0.16204 -0.05651 0.16736 -0.05847 0.16968 L -0.06172 0.17361 C -0.06589 0.17315 -0.07018 0.17384 -0.07409 0.17176 C -0.07656 0.17037 -0.0763 0.1625 -0.07748 0.15972 C -0.07826 0.15787 -0.07969 0.15718 -0.08086 0.15579 C -0.0819 0.15648 -0.0832 0.15648 -0.08412 0.15787 C -0.08529 0.15926 -0.08607 0.16158 -0.08646 0.16366 C -0.0875 0.17014 -0.08789 0.17708 -0.08867 0.18357 C -0.08893 0.18565 -0.08945 0.18773 -0.08972 0.18958 L -0.08867 0.21759 " pathEditMode="relative" ptsTypes="AAAAAAAAAAAAAAAAAAAAAAAAAAAAAAAAAAAAAAAAAAAAAAA">
                                      <p:cBhvr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6 0.01273 C 0.00156 0.01412 -0.0013 0.01644 -0.00443 0.01667 C -0.03086 0.01922 -0.01068 0.01783 -0.02123 0.01088 C -0.02305 0.00973 -0.025 0.00973 -0.02682 0.0088 C -0.028 0.00834 -0.02904 0.00741 -0.03021 0.00695 C -0.04024 0.00741 -0.05039 0.00625 -0.06042 0.0088 C -0.06159 0.00903 -0.06159 0.01273 -0.06159 0.01482 C -0.06159 0.01806 -0.06133 0.02176 -0.06042 0.02477 C -0.05899 0.02917 -0.05143 0.03148 -0.05039 0.03264 C -0.04922 0.03403 -0.04831 0.03588 -0.04701 0.03658 C -0.04427 0.03843 -0.03607 0.04144 -0.03242 0.0426 C -0.03021 0.04329 -0.028 0.04398 -0.02565 0.04468 C -0.02383 0.04514 -0.02201 0.0463 -0.02005 0.04653 C -0.01042 0.04769 -0.00065 0.04792 0.00898 0.04861 C 0.00976 0.0507 0.01133 0.05209 0.01133 0.05463 C 0.01133 0.05764 0.01015 0.06042 0.00898 0.0625 C 0.00469 0.07037 0.00104 0.0713 -0.00443 0.07454 L -0.00781 0.07639 L -0.0112 0.07848 C -0.01224 0.07986 -0.01328 0.08172 -0.01445 0.08241 C -0.01628 0.08357 -0.01823 0.08357 -0.02005 0.08449 C -0.02123 0.08496 -0.02227 0.08588 -0.02344 0.08635 C -0.02526 0.08727 -0.02721 0.08773 -0.02904 0.08843 C -0.03021 0.08982 -0.03112 0.09167 -0.03242 0.09236 C -0.03425 0.09352 -0.0362 0.09352 -0.03802 0.09445 C -0.03919 0.09491 -0.04024 0.0963 -0.04141 0.0963 C -0.05065 0.09746 -0.06003 0.09769 -0.0694 0.09838 C -0.06979 0.10047 -0.07044 0.10232 -0.07044 0.1044 C -0.07044 0.11991 -0.0681 0.11459 -0.05925 0.11621 L -0.05261 0.12037 L -0.04922 0.12223 C -0.04675 0.12894 -0.04792 0.12662 -0.04583 0.13033 " pathEditMode="relative" ptsTypes="AAAAAAAAAAAAAAAAAAAAAAAAAAAAAAAA">
                                      <p:cBhvr>
                                        <p:cTn id="1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8A9752-07E3-3E4B-8075-DCAB234177FE}"/>
              </a:ext>
            </a:extLst>
          </p:cNvPr>
          <p:cNvSpPr txBox="1">
            <a:spLocks/>
          </p:cNvSpPr>
          <p:nvPr/>
        </p:nvSpPr>
        <p:spPr>
          <a:xfrm>
            <a:off x="-2" y="5913009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Co robi nasz umysł w sytuacji stresowej?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5D0ED3B9-41B0-ED41-9CE9-58250B2E3715}"/>
              </a:ext>
            </a:extLst>
          </p:cNvPr>
          <p:cNvSpPr txBox="1">
            <a:spLocks/>
          </p:cNvSpPr>
          <p:nvPr/>
        </p:nvSpPr>
        <p:spPr>
          <a:xfrm>
            <a:off x="0" y="5618600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000" spc="3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REFLEKSJA 02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BE5B59DE-11E7-D344-A418-8739CF3AD8A7}"/>
              </a:ext>
            </a:extLst>
          </p:cNvPr>
          <p:cNvSpPr/>
          <p:nvPr/>
        </p:nvSpPr>
        <p:spPr>
          <a:xfrm>
            <a:off x="4733280" y="4058723"/>
            <a:ext cx="1362718" cy="592320"/>
          </a:xfrm>
          <a:prstGeom prst="rect">
            <a:avLst/>
          </a:prstGeom>
          <a:solidFill>
            <a:srgbClr val="BF665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70AC647D-399A-C641-9858-AABA30829825}"/>
              </a:ext>
            </a:extLst>
          </p:cNvPr>
          <p:cNvSpPr/>
          <p:nvPr/>
        </p:nvSpPr>
        <p:spPr>
          <a:xfrm>
            <a:off x="3370562" y="4058723"/>
            <a:ext cx="1362718" cy="592320"/>
          </a:xfrm>
          <a:prstGeom prst="rect">
            <a:avLst/>
          </a:prstGeom>
          <a:solidFill>
            <a:srgbClr val="E6E9EA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2464D2B5-B5A2-5D4B-BD16-AFA9F2792415}"/>
              </a:ext>
            </a:extLst>
          </p:cNvPr>
          <p:cNvSpPr/>
          <p:nvPr/>
        </p:nvSpPr>
        <p:spPr>
          <a:xfrm>
            <a:off x="6095998" y="4058723"/>
            <a:ext cx="1362718" cy="592320"/>
          </a:xfrm>
          <a:prstGeom prst="rect">
            <a:avLst/>
          </a:prstGeom>
          <a:solidFill>
            <a:srgbClr val="D3A579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347A5507-082F-8246-9C07-44CB905B52D6}"/>
              </a:ext>
            </a:extLst>
          </p:cNvPr>
          <p:cNvSpPr/>
          <p:nvPr/>
        </p:nvSpPr>
        <p:spPr>
          <a:xfrm>
            <a:off x="7458716" y="4058723"/>
            <a:ext cx="1362718" cy="592320"/>
          </a:xfrm>
          <a:prstGeom prst="rect">
            <a:avLst/>
          </a:prstGeom>
          <a:solidFill>
            <a:srgbClr val="99A5A9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DDF1405-3859-2D46-8264-E172A8A65D26}"/>
              </a:ext>
            </a:extLst>
          </p:cNvPr>
          <p:cNvSpPr/>
          <p:nvPr/>
        </p:nvSpPr>
        <p:spPr>
          <a:xfrm>
            <a:off x="4051921" y="3466403"/>
            <a:ext cx="1362718" cy="592320"/>
          </a:xfrm>
          <a:prstGeom prst="rect">
            <a:avLst/>
          </a:prstGeom>
          <a:solidFill>
            <a:srgbClr val="E9D7D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4FEC5563-97AB-554D-B0BF-C1BAB0E046CC}"/>
              </a:ext>
            </a:extLst>
          </p:cNvPr>
          <p:cNvSpPr/>
          <p:nvPr/>
        </p:nvSpPr>
        <p:spPr>
          <a:xfrm>
            <a:off x="5414639" y="3466403"/>
            <a:ext cx="1362718" cy="592320"/>
          </a:xfrm>
          <a:prstGeom prst="rect">
            <a:avLst/>
          </a:prstGeom>
          <a:solidFill>
            <a:srgbClr val="90AFA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93C29A5-CC25-4F48-A190-8939FA017B12}"/>
              </a:ext>
            </a:extLst>
          </p:cNvPr>
          <p:cNvSpPr/>
          <p:nvPr/>
        </p:nvSpPr>
        <p:spPr>
          <a:xfrm>
            <a:off x="6777357" y="3466403"/>
            <a:ext cx="1362718" cy="592320"/>
          </a:xfrm>
          <a:prstGeom prst="rect">
            <a:avLst/>
          </a:prstGeom>
          <a:solidFill>
            <a:srgbClr val="E9D7D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74A5C9D4-A6EB-8947-812E-895524B7DBD5}"/>
              </a:ext>
            </a:extLst>
          </p:cNvPr>
          <p:cNvSpPr/>
          <p:nvPr/>
        </p:nvSpPr>
        <p:spPr>
          <a:xfrm>
            <a:off x="4733280" y="2872339"/>
            <a:ext cx="1362718" cy="592320"/>
          </a:xfrm>
          <a:prstGeom prst="rect">
            <a:avLst/>
          </a:prstGeom>
          <a:solidFill>
            <a:srgbClr val="D3A579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F6348FC7-7504-7C48-8661-CF04765822F3}"/>
              </a:ext>
            </a:extLst>
          </p:cNvPr>
          <p:cNvSpPr/>
          <p:nvPr/>
        </p:nvSpPr>
        <p:spPr>
          <a:xfrm>
            <a:off x="6095998" y="2872339"/>
            <a:ext cx="1362718" cy="592320"/>
          </a:xfrm>
          <a:prstGeom prst="rect">
            <a:avLst/>
          </a:prstGeom>
          <a:solidFill>
            <a:srgbClr val="E6E9EA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69588115-F897-2F44-A230-E99E0801D717}"/>
              </a:ext>
            </a:extLst>
          </p:cNvPr>
          <p:cNvSpPr/>
          <p:nvPr/>
        </p:nvSpPr>
        <p:spPr>
          <a:xfrm>
            <a:off x="5414639" y="2278275"/>
            <a:ext cx="1362718" cy="592320"/>
          </a:xfrm>
          <a:prstGeom prst="rect">
            <a:avLst/>
          </a:prstGeom>
          <a:solidFill>
            <a:srgbClr val="90AFA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id="{AB424183-6893-704D-91C3-33BF4F5247D3}"/>
              </a:ext>
            </a:extLst>
          </p:cNvPr>
          <p:cNvSpPr txBox="1">
            <a:spLocks/>
          </p:cNvSpPr>
          <p:nvPr/>
        </p:nvSpPr>
        <p:spPr>
          <a:xfrm>
            <a:off x="4733281" y="4141641"/>
            <a:ext cx="1362718" cy="4081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800">
                <a:solidFill>
                  <a:schemeClr val="bg1"/>
                </a:solidFill>
                <a:latin typeface="Sofia Pro Light" panose="020B0000000000000000" pitchFamily="34" charset="0"/>
              </a:rPr>
              <a:t>10%</a:t>
            </a:r>
          </a:p>
        </p:txBody>
      </p:sp>
      <p:sp>
        <p:nvSpPr>
          <p:cNvPr id="20" name="Tytuł 1">
            <a:extLst>
              <a:ext uri="{FF2B5EF4-FFF2-40B4-BE49-F238E27FC236}">
                <a16:creationId xmlns:a16="http://schemas.microsoft.com/office/drawing/2014/main" id="{EE148319-C39E-6B49-BA6C-11747C8F9879}"/>
              </a:ext>
            </a:extLst>
          </p:cNvPr>
          <p:cNvSpPr txBox="1">
            <a:spLocks/>
          </p:cNvSpPr>
          <p:nvPr/>
        </p:nvSpPr>
        <p:spPr>
          <a:xfrm>
            <a:off x="5414639" y="1733531"/>
            <a:ext cx="1362718" cy="4081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800">
                <a:solidFill>
                  <a:srgbClr val="BF6656"/>
                </a:solidFill>
                <a:latin typeface="Sofia Pro Light" panose="020B0000000000000000" pitchFamily="34" charset="0"/>
              </a:rPr>
              <a:t>90%</a:t>
            </a:r>
          </a:p>
        </p:txBody>
      </p:sp>
    </p:spTree>
    <p:extLst>
      <p:ext uri="{BB962C8B-B14F-4D97-AF65-F5344CB8AC3E}">
        <p14:creationId xmlns:p14="http://schemas.microsoft.com/office/powerpoint/2010/main" val="150309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9612360A-DEA3-EF47-A50E-96E56787E6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0" y="1123364"/>
            <a:ext cx="9879200" cy="5554338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5FCF24F7-B73F-7F49-839E-84CBA1BF4DC2}"/>
              </a:ext>
            </a:extLst>
          </p:cNvPr>
          <p:cNvSpPr txBox="1">
            <a:spLocks/>
          </p:cNvSpPr>
          <p:nvPr/>
        </p:nvSpPr>
        <p:spPr>
          <a:xfrm>
            <a:off x="-2" y="502557"/>
            <a:ext cx="12192000" cy="797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600" spc="6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PRAKTYKA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4D21A01F-9096-9145-B71A-6B11D9D065AE}"/>
              </a:ext>
            </a:extLst>
          </p:cNvPr>
          <p:cNvSpPr txBox="1">
            <a:spLocks/>
          </p:cNvSpPr>
          <p:nvPr/>
        </p:nvSpPr>
        <p:spPr>
          <a:xfrm>
            <a:off x="0" y="1123364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spc="3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WNIOSKI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0C0422A9-3FAF-DD4C-9CEF-414477F38388}"/>
              </a:ext>
            </a:extLst>
          </p:cNvPr>
          <p:cNvSpPr txBox="1">
            <a:spLocks/>
          </p:cNvSpPr>
          <p:nvPr/>
        </p:nvSpPr>
        <p:spPr>
          <a:xfrm>
            <a:off x="-2" y="5913009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Energia podąża za uwagą.</a:t>
            </a:r>
          </a:p>
        </p:txBody>
      </p:sp>
    </p:spTree>
    <p:extLst>
      <p:ext uri="{BB962C8B-B14F-4D97-AF65-F5344CB8AC3E}">
        <p14:creationId xmlns:p14="http://schemas.microsoft.com/office/powerpoint/2010/main" val="18324648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899E947F-6DC9-DD4A-AAF3-A7A123DA537A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D3A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FFC000"/>
              </a:solidFill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CC7D9CB-694B-B246-A819-D24DC2475645}"/>
              </a:ext>
            </a:extLst>
          </p:cNvPr>
          <p:cNvGrpSpPr/>
          <p:nvPr/>
        </p:nvGrpSpPr>
        <p:grpSpPr>
          <a:xfrm>
            <a:off x="-4" y="3880398"/>
            <a:ext cx="12192002" cy="2977602"/>
            <a:chOff x="-4" y="3880398"/>
            <a:chExt cx="12192002" cy="2977602"/>
          </a:xfrm>
        </p:grpSpPr>
        <p:pic>
          <p:nvPicPr>
            <p:cNvPr id="10" name="Obraz 9">
              <a:extLst>
                <a:ext uri="{FF2B5EF4-FFF2-40B4-BE49-F238E27FC236}">
                  <a16:creationId xmlns:a16="http://schemas.microsoft.com/office/drawing/2014/main" id="{ECA2B412-A248-674D-B919-414E22AE8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18394" y="3880398"/>
              <a:ext cx="5955204" cy="2977602"/>
            </a:xfrm>
            <a:prstGeom prst="rect">
              <a:avLst/>
            </a:prstGeom>
          </p:spPr>
        </p:pic>
        <p:sp>
          <p:nvSpPr>
            <p:cNvPr id="7" name="Tytuł 1">
              <a:extLst>
                <a:ext uri="{FF2B5EF4-FFF2-40B4-BE49-F238E27FC236}">
                  <a16:creationId xmlns:a16="http://schemas.microsoft.com/office/drawing/2014/main" id="{D2790D52-36F6-0D4B-AA55-4A8068E2FE2B}"/>
                </a:ext>
              </a:extLst>
            </p:cNvPr>
            <p:cNvSpPr txBox="1">
              <a:spLocks/>
            </p:cNvSpPr>
            <p:nvPr/>
          </p:nvSpPr>
          <p:spPr>
            <a:xfrm>
              <a:off x="-3" y="5153843"/>
              <a:ext cx="12192001" cy="82873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460"/>
                </a:lnSpc>
              </a:pPr>
              <a:r>
                <a:rPr lang="pl-PL" sz="1800" dirty="0">
                  <a:solidFill>
                    <a:schemeClr val="bg2">
                      <a:lumMod val="50000"/>
                    </a:schemeClr>
                  </a:solidFill>
                  <a:latin typeface="Sofia Pro Light" panose="020B0000000000000000" pitchFamily="34" charset="0"/>
                </a:rPr>
                <a:t>„…Świadomość tego co się wydarza, </a:t>
              </a:r>
            </a:p>
            <a:p>
              <a:pPr>
                <a:lnSpc>
                  <a:spcPts val="2460"/>
                </a:lnSpc>
              </a:pPr>
              <a:r>
                <a:rPr lang="pl-PL" sz="1800" dirty="0">
                  <a:solidFill>
                    <a:schemeClr val="bg2">
                      <a:lumMod val="50000"/>
                    </a:schemeClr>
                  </a:solidFill>
                  <a:latin typeface="Sofia Pro Light" panose="020B0000000000000000" pitchFamily="34" charset="0"/>
                </a:rPr>
                <a:t>kiedy się wydarza, bez oceniania...”</a:t>
              </a:r>
            </a:p>
          </p:txBody>
        </p:sp>
        <p:sp>
          <p:nvSpPr>
            <p:cNvPr id="8" name="Tytuł 1">
              <a:extLst>
                <a:ext uri="{FF2B5EF4-FFF2-40B4-BE49-F238E27FC236}">
                  <a16:creationId xmlns:a16="http://schemas.microsoft.com/office/drawing/2014/main" id="{11C70D54-3452-8A4C-887D-CB2065A12A09}"/>
                </a:ext>
              </a:extLst>
            </p:cNvPr>
            <p:cNvSpPr txBox="1">
              <a:spLocks/>
            </p:cNvSpPr>
            <p:nvPr/>
          </p:nvSpPr>
          <p:spPr>
            <a:xfrm>
              <a:off x="-4" y="6176749"/>
              <a:ext cx="12192001" cy="43886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l-PL" sz="1000" spc="300" dirty="0">
                  <a:solidFill>
                    <a:schemeClr val="bg2">
                      <a:lumMod val="50000"/>
                    </a:schemeClr>
                  </a:solidFill>
                  <a:latin typeface="Sofia Pro Light" panose="020B0000000000000000" pitchFamily="34" charset="0"/>
                </a:rPr>
                <a:t>ROB NAIRN</a:t>
              </a:r>
            </a:p>
          </p:txBody>
        </p:sp>
      </p:grpSp>
      <p:grpSp>
        <p:nvGrpSpPr>
          <p:cNvPr id="2" name="Grupa 1">
            <a:extLst>
              <a:ext uri="{FF2B5EF4-FFF2-40B4-BE49-F238E27FC236}">
                <a16:creationId xmlns:a16="http://schemas.microsoft.com/office/drawing/2014/main" id="{748AD8AB-E9AC-0140-9F34-EBECB3A1F7EE}"/>
              </a:ext>
            </a:extLst>
          </p:cNvPr>
          <p:cNvGrpSpPr/>
          <p:nvPr/>
        </p:nvGrpSpPr>
        <p:grpSpPr>
          <a:xfrm>
            <a:off x="0" y="2578525"/>
            <a:ext cx="12192000" cy="2102183"/>
            <a:chOff x="0" y="2578525"/>
            <a:chExt cx="12192000" cy="2102183"/>
          </a:xfrm>
        </p:grpSpPr>
        <p:sp>
          <p:nvSpPr>
            <p:cNvPr id="6" name="Tytuł 1">
              <a:extLst>
                <a:ext uri="{FF2B5EF4-FFF2-40B4-BE49-F238E27FC236}">
                  <a16:creationId xmlns:a16="http://schemas.microsoft.com/office/drawing/2014/main" id="{AC61B2D3-C45A-854C-B937-D06C595F6232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578525"/>
              <a:ext cx="12192000" cy="137601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l-PL" sz="8000" dirty="0">
                  <a:solidFill>
                    <a:schemeClr val="bg1"/>
                  </a:solidFill>
                  <a:latin typeface="Sofia Pro Light" panose="020B0000000000000000" pitchFamily="34" charset="0"/>
                </a:rPr>
                <a:t>Uważność</a:t>
              </a:r>
            </a:p>
          </p:txBody>
        </p:sp>
        <p:sp>
          <p:nvSpPr>
            <p:cNvPr id="9" name="Tytuł 1">
              <a:extLst>
                <a:ext uri="{FF2B5EF4-FFF2-40B4-BE49-F238E27FC236}">
                  <a16:creationId xmlns:a16="http://schemas.microsoft.com/office/drawing/2014/main" id="{25B40305-F984-374B-AE19-189D160D9EF9}"/>
                </a:ext>
              </a:extLst>
            </p:cNvPr>
            <p:cNvSpPr txBox="1">
              <a:spLocks/>
            </p:cNvSpPr>
            <p:nvPr/>
          </p:nvSpPr>
          <p:spPr>
            <a:xfrm>
              <a:off x="0" y="3882950"/>
              <a:ext cx="12192000" cy="79775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l-PL" sz="2400" dirty="0">
                  <a:solidFill>
                    <a:schemeClr val="bg1"/>
                  </a:solidFill>
                  <a:latin typeface="Lora" pitchFamily="2" charset="0"/>
                </a:rPr>
                <a:t>(ang. Mindfulness)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014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3.33333E-6 L 0.00026 -0.2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az 19">
            <a:extLst>
              <a:ext uri="{FF2B5EF4-FFF2-40B4-BE49-F238E27FC236}">
                <a16:creationId xmlns:a16="http://schemas.microsoft.com/office/drawing/2014/main" id="{C374B63B-A76E-FA43-BA42-F14E69CD05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57" r="21165" b="3302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Tytuł 1">
            <a:extLst>
              <a:ext uri="{FF2B5EF4-FFF2-40B4-BE49-F238E27FC236}">
                <a16:creationId xmlns:a16="http://schemas.microsoft.com/office/drawing/2014/main" id="{52D40055-C371-8644-B3CD-48A0BF1F7028}"/>
              </a:ext>
            </a:extLst>
          </p:cNvPr>
          <p:cNvSpPr txBox="1">
            <a:spLocks/>
          </p:cNvSpPr>
          <p:nvPr/>
        </p:nvSpPr>
        <p:spPr>
          <a:xfrm>
            <a:off x="0" y="5253617"/>
            <a:ext cx="12192001" cy="797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>
                <a:solidFill>
                  <a:schemeClr val="bg1"/>
                </a:solidFill>
                <a:latin typeface="Sofia Pro Light" panose="020B0000000000000000" pitchFamily="34" charset="0"/>
              </a:rPr>
              <a:t>Uważność + Życzliwość</a:t>
            </a:r>
          </a:p>
        </p:txBody>
      </p:sp>
      <p:sp>
        <p:nvSpPr>
          <p:cNvPr id="14" name="Tytuł 1">
            <a:extLst>
              <a:ext uri="{FF2B5EF4-FFF2-40B4-BE49-F238E27FC236}">
                <a16:creationId xmlns:a16="http://schemas.microsoft.com/office/drawing/2014/main" id="{FF3A8F97-21BC-9843-811F-570D305B3417}"/>
              </a:ext>
            </a:extLst>
          </p:cNvPr>
          <p:cNvSpPr txBox="1">
            <a:spLocks/>
          </p:cNvSpPr>
          <p:nvPr/>
        </p:nvSpPr>
        <p:spPr>
          <a:xfrm>
            <a:off x="0" y="6123247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spc="300">
                <a:solidFill>
                  <a:schemeClr val="bg1"/>
                </a:solidFill>
                <a:latin typeface="Sofia Pro Light" panose="020B0000000000000000" pitchFamily="34" charset="0"/>
              </a:rPr>
              <a:t>2 ASPEKTY TRENINGU</a:t>
            </a:r>
          </a:p>
        </p:txBody>
      </p:sp>
    </p:spTree>
    <p:extLst>
      <p:ext uri="{BB962C8B-B14F-4D97-AF65-F5344CB8AC3E}">
        <p14:creationId xmlns:p14="http://schemas.microsoft.com/office/powerpoint/2010/main" val="79669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1">
            <a:extLst>
              <a:ext uri="{FF2B5EF4-FFF2-40B4-BE49-F238E27FC236}">
                <a16:creationId xmlns:a16="http://schemas.microsoft.com/office/drawing/2014/main" id="{D08B94CE-6F1B-C941-ACE6-C9F7C5DD05F0}"/>
              </a:ext>
            </a:extLst>
          </p:cNvPr>
          <p:cNvSpPr txBox="1">
            <a:spLocks/>
          </p:cNvSpPr>
          <p:nvPr/>
        </p:nvSpPr>
        <p:spPr>
          <a:xfrm>
            <a:off x="1010648" y="334120"/>
            <a:ext cx="10170695" cy="1212887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780"/>
              </a:lnSpc>
            </a:pPr>
            <a:r>
              <a:rPr lang="pl-PL" sz="32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Jak zacząć medytować?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55323070-56F1-5246-9395-9DE423DF9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274" y="2324655"/>
            <a:ext cx="660404" cy="1332601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7496A22D-0CB9-FE48-BE22-3FC9C0D73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394" y="3880398"/>
            <a:ext cx="5955204" cy="2977602"/>
          </a:xfrm>
          <a:prstGeom prst="rect">
            <a:avLst/>
          </a:prstGeom>
        </p:spPr>
      </p:pic>
      <p:sp>
        <p:nvSpPr>
          <p:cNvPr id="18" name="Tytuł 1">
            <a:extLst>
              <a:ext uri="{FF2B5EF4-FFF2-40B4-BE49-F238E27FC236}">
                <a16:creationId xmlns:a16="http://schemas.microsoft.com/office/drawing/2014/main" id="{61256B50-B72A-504C-86C0-2390A1E9EA91}"/>
              </a:ext>
            </a:extLst>
          </p:cNvPr>
          <p:cNvSpPr txBox="1">
            <a:spLocks/>
          </p:cNvSpPr>
          <p:nvPr/>
        </p:nvSpPr>
        <p:spPr>
          <a:xfrm>
            <a:off x="-3" y="5506743"/>
            <a:ext cx="12192001" cy="8522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60"/>
              </a:lnSpc>
            </a:pP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Krok pierwszy już za Tobą!</a:t>
            </a:r>
          </a:p>
          <a:p>
            <a:pPr>
              <a:lnSpc>
                <a:spcPts val="2460"/>
              </a:lnSpc>
            </a:pP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Jesteś tu i teraz! </a:t>
            </a:r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id="{285D2584-3259-744E-92B1-1B3B4EDD85F8}"/>
              </a:ext>
            </a:extLst>
          </p:cNvPr>
          <p:cNvSpPr txBox="1">
            <a:spLocks/>
          </p:cNvSpPr>
          <p:nvPr/>
        </p:nvSpPr>
        <p:spPr>
          <a:xfrm>
            <a:off x="-4" y="5036630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000" spc="300" dirty="0">
                <a:solidFill>
                  <a:srgbClr val="D3A579"/>
                </a:solidFill>
                <a:latin typeface="Sofia Pro Light" panose="020B0000000000000000" pitchFamily="34" charset="0"/>
              </a:rPr>
              <a:t>KROK 01</a:t>
            </a:r>
          </a:p>
        </p:txBody>
      </p:sp>
      <p:sp>
        <p:nvSpPr>
          <p:cNvPr id="20" name="Tytuł 1">
            <a:extLst>
              <a:ext uri="{FF2B5EF4-FFF2-40B4-BE49-F238E27FC236}">
                <a16:creationId xmlns:a16="http://schemas.microsoft.com/office/drawing/2014/main" id="{79C752AB-0814-D044-90A9-E145CA7B27E1}"/>
              </a:ext>
            </a:extLst>
          </p:cNvPr>
          <p:cNvSpPr txBox="1">
            <a:spLocks/>
          </p:cNvSpPr>
          <p:nvPr/>
        </p:nvSpPr>
        <p:spPr>
          <a:xfrm>
            <a:off x="0" y="1123364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Medytacja w praktyce</a:t>
            </a:r>
          </a:p>
        </p:txBody>
      </p:sp>
    </p:spTree>
    <p:extLst>
      <p:ext uri="{BB962C8B-B14F-4D97-AF65-F5344CB8AC3E}">
        <p14:creationId xmlns:p14="http://schemas.microsoft.com/office/powerpoint/2010/main" val="19324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4B5B145-6A3B-224F-905E-6BCF5626CFD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D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8D3C53E1-F67A-274A-9C2F-6C264B283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4348" y="3226246"/>
            <a:ext cx="1003300" cy="1308100"/>
          </a:xfrm>
          <a:prstGeom prst="rect">
            <a:avLst/>
          </a:prstGeom>
        </p:spPr>
      </p:pic>
      <p:sp>
        <p:nvSpPr>
          <p:cNvPr id="12" name="Tytuł 1">
            <a:extLst>
              <a:ext uri="{FF2B5EF4-FFF2-40B4-BE49-F238E27FC236}">
                <a16:creationId xmlns:a16="http://schemas.microsoft.com/office/drawing/2014/main" id="{938E9C00-995B-4F4F-BAA6-E1EF3CBC1A44}"/>
              </a:ext>
            </a:extLst>
          </p:cNvPr>
          <p:cNvSpPr txBox="1">
            <a:spLocks/>
          </p:cNvSpPr>
          <p:nvPr/>
        </p:nvSpPr>
        <p:spPr>
          <a:xfrm>
            <a:off x="-2" y="502557"/>
            <a:ext cx="12192000" cy="797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600" spc="6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PRAKTYKA</a:t>
            </a:r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F3BEDA81-20C9-4D4D-8415-AAA8C80028C9}"/>
              </a:ext>
            </a:extLst>
          </p:cNvPr>
          <p:cNvSpPr txBox="1">
            <a:spLocks/>
          </p:cNvSpPr>
          <p:nvPr/>
        </p:nvSpPr>
        <p:spPr>
          <a:xfrm>
            <a:off x="0" y="1123364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Przestrzeń na oddech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52039036-317A-7F49-8295-0957F12F6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4675" y="3217773"/>
            <a:ext cx="449525" cy="30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6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oduction ID_4891817">
            <a:hlinkClick r:id="" action="ppaction://media"/>
            <a:extLst>
              <a:ext uri="{FF2B5EF4-FFF2-40B4-BE49-F238E27FC236}">
                <a16:creationId xmlns:a16="http://schemas.microsoft.com/office/drawing/2014/main" id="{408B7D2A-BC23-2549-B7FD-65B01289E8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3175"/>
            <a:ext cx="12192000" cy="6858000"/>
          </a:xfrm>
          <a:prstGeom prst="rect">
            <a:avLst/>
          </a:prstGeom>
        </p:spPr>
      </p:pic>
      <p:sp>
        <p:nvSpPr>
          <p:cNvPr id="9" name="Tytuł 1">
            <a:extLst>
              <a:ext uri="{FF2B5EF4-FFF2-40B4-BE49-F238E27FC236}">
                <a16:creationId xmlns:a16="http://schemas.microsoft.com/office/drawing/2014/main" id="{9887997E-6403-0540-AA1B-E2484926B9E5}"/>
              </a:ext>
            </a:extLst>
          </p:cNvPr>
          <p:cNvSpPr txBox="1">
            <a:spLocks/>
          </p:cNvSpPr>
          <p:nvPr/>
        </p:nvSpPr>
        <p:spPr>
          <a:xfrm>
            <a:off x="4678144" y="3606721"/>
            <a:ext cx="2835712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>
                <a:solidFill>
                  <a:schemeClr val="bg1"/>
                </a:solidFill>
                <a:latin typeface="Sofia Pro Light" panose="020B0000000000000000" pitchFamily="34" charset="0"/>
              </a:rPr>
              <a:t>Przestrzeń na oddech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DC67E87F-5A83-404B-8A03-A397769403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412" y="2975461"/>
            <a:ext cx="687388" cy="46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1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619A0F6-9EE5-9D4C-B3A7-4213CDBDE82E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90AF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C000"/>
              </a:solidFill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33987F84-1143-C648-8D4E-88ED4F4941EA}"/>
              </a:ext>
            </a:extLst>
          </p:cNvPr>
          <p:cNvSpPr txBox="1">
            <a:spLocks/>
          </p:cNvSpPr>
          <p:nvPr/>
        </p:nvSpPr>
        <p:spPr>
          <a:xfrm>
            <a:off x="1219198" y="2520308"/>
            <a:ext cx="10170695" cy="27735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780"/>
              </a:lnSpc>
            </a:pPr>
            <a:r>
              <a:rPr lang="pl-PL" dirty="0" smtClean="0">
                <a:solidFill>
                  <a:schemeClr val="bg1"/>
                </a:solidFill>
                <a:latin typeface="Sofia Pro Light" panose="020B0000000000000000" pitchFamily="34" charset="0"/>
              </a:rPr>
              <a:t>Co </a:t>
            </a:r>
            <a:r>
              <a:rPr lang="pl-PL" dirty="0">
                <a:solidFill>
                  <a:schemeClr val="bg1"/>
                </a:solidFill>
                <a:latin typeface="Sofia Pro Light" panose="020B0000000000000000" pitchFamily="34" charset="0"/>
              </a:rPr>
              <a:t>zaobserwowałaś/eś w ciele?</a:t>
            </a:r>
          </a:p>
          <a:p>
            <a:pPr>
              <a:lnSpc>
                <a:spcPts val="5780"/>
              </a:lnSpc>
            </a:pPr>
            <a:r>
              <a:rPr lang="pl-PL" dirty="0">
                <a:solidFill>
                  <a:schemeClr val="bg1"/>
                </a:solidFill>
                <a:latin typeface="Sofia Pro Light" panose="020B0000000000000000" pitchFamily="34" charset="0"/>
              </a:rPr>
              <a:t>Jakie pojawiły się myśli</a:t>
            </a:r>
            <a:r>
              <a:rPr lang="pl-PL" dirty="0" smtClean="0">
                <a:solidFill>
                  <a:schemeClr val="bg1"/>
                </a:solidFill>
                <a:latin typeface="Sofia Pro Light" panose="020B0000000000000000" pitchFamily="34" charset="0"/>
              </a:rPr>
              <a:t>?</a:t>
            </a:r>
          </a:p>
          <a:p>
            <a:pPr>
              <a:lnSpc>
                <a:spcPts val="5780"/>
              </a:lnSpc>
            </a:pPr>
            <a:r>
              <a:rPr lang="pl-PL" dirty="0">
                <a:solidFill>
                  <a:schemeClr val="bg1"/>
                </a:solidFill>
                <a:latin typeface="Sofia Pro Light" panose="020B0000000000000000" pitchFamily="34" charset="0"/>
              </a:rPr>
              <a:t>Jakie było Twoje nastawienie?</a:t>
            </a:r>
          </a:p>
          <a:p>
            <a:pPr>
              <a:lnSpc>
                <a:spcPts val="5780"/>
              </a:lnSpc>
            </a:pPr>
            <a:endParaRPr lang="pl-PL" dirty="0">
              <a:solidFill>
                <a:schemeClr val="bg1"/>
              </a:solidFill>
              <a:latin typeface="Sofia Pro Light" panose="020B0000000000000000" pitchFamily="34" charset="0"/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967158B5-F5E6-CE40-9F40-8C5D0E4C8394}"/>
              </a:ext>
            </a:extLst>
          </p:cNvPr>
          <p:cNvSpPr txBox="1">
            <a:spLocks/>
          </p:cNvSpPr>
          <p:nvPr/>
        </p:nvSpPr>
        <p:spPr>
          <a:xfrm>
            <a:off x="1219198" y="1953111"/>
            <a:ext cx="10972802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400">
                <a:solidFill>
                  <a:schemeClr val="bg1"/>
                </a:solidFill>
                <a:latin typeface="Sofia Pro Light" panose="020B0000000000000000" pitchFamily="34" charset="0"/>
              </a:rPr>
              <a:t>Zastanów się teraz…</a:t>
            </a:r>
          </a:p>
        </p:txBody>
      </p:sp>
    </p:spTree>
    <p:extLst>
      <p:ext uri="{BB962C8B-B14F-4D97-AF65-F5344CB8AC3E}">
        <p14:creationId xmlns:p14="http://schemas.microsoft.com/office/powerpoint/2010/main" val="372040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AC61B2D3-C45A-854C-B937-D06C595F6232}"/>
              </a:ext>
            </a:extLst>
          </p:cNvPr>
          <p:cNvSpPr txBox="1">
            <a:spLocks/>
          </p:cNvSpPr>
          <p:nvPr/>
        </p:nvSpPr>
        <p:spPr>
          <a:xfrm>
            <a:off x="-16933" y="1760258"/>
            <a:ext cx="12192000" cy="137601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6600" dirty="0">
                <a:solidFill>
                  <a:srgbClr val="D3A579"/>
                </a:solidFill>
                <a:latin typeface="Sofia Pro Light" panose="020B0000000000000000" pitchFamily="34" charset="0"/>
              </a:rPr>
              <a:t>Akceptacja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D2790D52-36F6-0D4B-AA55-4A8068E2FE2B}"/>
              </a:ext>
            </a:extLst>
          </p:cNvPr>
          <p:cNvSpPr txBox="1">
            <a:spLocks/>
          </p:cNvSpPr>
          <p:nvPr/>
        </p:nvSpPr>
        <p:spPr>
          <a:xfrm>
            <a:off x="-7" y="3819978"/>
            <a:ext cx="12192001" cy="13869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60"/>
              </a:lnSpc>
            </a:pP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„Zaakceptowanie samego siebie </a:t>
            </a:r>
          </a:p>
          <a:p>
            <a:pPr>
              <a:lnSpc>
                <a:spcPts val="2460"/>
              </a:lnSpc>
            </a:pP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nie oznacza, że wszystko co we mnie jest </a:t>
            </a:r>
          </a:p>
          <a:p>
            <a:pPr>
              <a:lnSpc>
                <a:spcPts val="2460"/>
              </a:lnSpc>
            </a:pP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uważam za dobre. Samoakceptacja oznacza, </a:t>
            </a:r>
          </a:p>
          <a:p>
            <a:pPr>
              <a:lnSpc>
                <a:spcPts val="2460"/>
              </a:lnSpc>
            </a:pP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że wszystkiemu co we mnie mówię TAK”.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11C70D54-3452-8A4C-887D-CB2065A12A09}"/>
              </a:ext>
            </a:extLst>
          </p:cNvPr>
          <p:cNvSpPr txBox="1">
            <a:spLocks/>
          </p:cNvSpPr>
          <p:nvPr/>
        </p:nvSpPr>
        <p:spPr>
          <a:xfrm>
            <a:off x="-4" y="5362982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000" spc="3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STEPHANIE STAHL</a:t>
            </a: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25B40305-F984-374B-AE19-189D160D9EF9}"/>
              </a:ext>
            </a:extLst>
          </p:cNvPr>
          <p:cNvSpPr txBox="1">
            <a:spLocks/>
          </p:cNvSpPr>
          <p:nvPr/>
        </p:nvSpPr>
        <p:spPr>
          <a:xfrm>
            <a:off x="0" y="2914632"/>
            <a:ext cx="12192000" cy="7977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400">
                <a:solidFill>
                  <a:srgbClr val="D3A579"/>
                </a:solidFill>
                <a:latin typeface="Lora" pitchFamily="2" charset="0"/>
              </a:rPr>
              <a:t>(ang. Acceptance)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195BA5F2-2554-A047-9204-E06BAC65CA2F}"/>
              </a:ext>
            </a:extLst>
          </p:cNvPr>
          <p:cNvSpPr txBox="1">
            <a:spLocks/>
          </p:cNvSpPr>
          <p:nvPr/>
        </p:nvSpPr>
        <p:spPr>
          <a:xfrm>
            <a:off x="-1" y="534636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spc="3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WNIOSKI Z PRAKTYKI</a:t>
            </a:r>
          </a:p>
        </p:txBody>
      </p:sp>
    </p:spTree>
    <p:extLst>
      <p:ext uri="{BB962C8B-B14F-4D97-AF65-F5344CB8AC3E}">
        <p14:creationId xmlns:p14="http://schemas.microsoft.com/office/powerpoint/2010/main" val="182229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0B763343-ECE3-6C46-8D40-FD66BF130D12}"/>
              </a:ext>
            </a:extLst>
          </p:cNvPr>
          <p:cNvSpPr txBox="1">
            <a:spLocks/>
          </p:cNvSpPr>
          <p:nvPr/>
        </p:nvSpPr>
        <p:spPr>
          <a:xfrm>
            <a:off x="-1" y="5777543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Akceptacja</a:t>
            </a: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 jest pierwszym aktem życzliwości.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3CBF15BA-F0F6-5044-8F3F-8F3E4D949369}"/>
              </a:ext>
            </a:extLst>
          </p:cNvPr>
          <p:cNvSpPr txBox="1">
            <a:spLocks/>
          </p:cNvSpPr>
          <p:nvPr/>
        </p:nvSpPr>
        <p:spPr>
          <a:xfrm>
            <a:off x="0" y="2556828"/>
            <a:ext cx="12192000" cy="137601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72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Jestem sfrustrowany!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B6EAFF58-48EF-7C45-BABF-B86ED1F01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630" y="1714212"/>
            <a:ext cx="1501583" cy="878976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AAF223B0-76B9-7C4C-AAD2-EF9FFD189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888" y="2096738"/>
            <a:ext cx="449470" cy="449470"/>
          </a:xfrm>
          <a:prstGeom prst="rect">
            <a:avLst/>
          </a:prstGeom>
        </p:spPr>
      </p:pic>
      <p:sp>
        <p:nvSpPr>
          <p:cNvPr id="17" name="Tytuł 1">
            <a:extLst>
              <a:ext uri="{FF2B5EF4-FFF2-40B4-BE49-F238E27FC236}">
                <a16:creationId xmlns:a16="http://schemas.microsoft.com/office/drawing/2014/main" id="{D80A26C0-909B-154A-8817-75C855EAEE56}"/>
              </a:ext>
            </a:extLst>
          </p:cNvPr>
          <p:cNvSpPr txBox="1">
            <a:spLocks/>
          </p:cNvSpPr>
          <p:nvPr/>
        </p:nvSpPr>
        <p:spPr>
          <a:xfrm>
            <a:off x="7588160" y="1922886"/>
            <a:ext cx="1331799" cy="3693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600" b="1">
                <a:solidFill>
                  <a:srgbClr val="99A5A9"/>
                </a:solidFill>
                <a:latin typeface="Sofia Pro Light" panose="020B0000000000000000" pitchFamily="34" charset="0"/>
              </a:rPr>
              <a:t>No dobrze.</a:t>
            </a:r>
            <a:endParaRPr lang="pl-PL" sz="1600">
              <a:solidFill>
                <a:srgbClr val="99A5A9"/>
              </a:solidFill>
              <a:latin typeface="Sofia Pro Light" panose="020B0000000000000000" pitchFamily="34" charset="0"/>
            </a:endParaRP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96DD0102-34A0-1342-93BD-2558CC1EF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6840" y="3941452"/>
            <a:ext cx="1783098" cy="424066"/>
          </a:xfrm>
          <a:prstGeom prst="rect">
            <a:avLst/>
          </a:prstGeom>
        </p:spPr>
      </p:pic>
      <p:sp>
        <p:nvSpPr>
          <p:cNvPr id="20" name="Tytuł 1">
            <a:extLst>
              <a:ext uri="{FF2B5EF4-FFF2-40B4-BE49-F238E27FC236}">
                <a16:creationId xmlns:a16="http://schemas.microsoft.com/office/drawing/2014/main" id="{437AF000-DB99-5042-B71E-5F9AE4CB94D7}"/>
              </a:ext>
            </a:extLst>
          </p:cNvPr>
          <p:cNvSpPr txBox="1">
            <a:spLocks/>
          </p:cNvSpPr>
          <p:nvPr/>
        </p:nvSpPr>
        <p:spPr>
          <a:xfrm>
            <a:off x="3729222" y="4015253"/>
            <a:ext cx="1582370" cy="3656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b="1" spc="3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AKCEPTUJĘ</a:t>
            </a:r>
            <a:endParaRPr lang="pl-PL" sz="1400" spc="300" dirty="0">
              <a:solidFill>
                <a:schemeClr val="bg2">
                  <a:lumMod val="50000"/>
                </a:schemeClr>
              </a:solidFill>
              <a:latin typeface="Sofia Pro Light" panose="020B0000000000000000" pitchFamily="34" charset="0"/>
            </a:endParaRPr>
          </a:p>
        </p:txBody>
      </p:sp>
      <p:sp>
        <p:nvSpPr>
          <p:cNvPr id="24" name="Tytuł 1">
            <a:extLst>
              <a:ext uri="{FF2B5EF4-FFF2-40B4-BE49-F238E27FC236}">
                <a16:creationId xmlns:a16="http://schemas.microsoft.com/office/drawing/2014/main" id="{788BC812-CA94-4F4F-ADE2-6B9C967BA003}"/>
              </a:ext>
            </a:extLst>
          </p:cNvPr>
          <p:cNvSpPr txBox="1">
            <a:spLocks/>
          </p:cNvSpPr>
          <p:nvPr/>
        </p:nvSpPr>
        <p:spPr>
          <a:xfrm rot="1617050">
            <a:off x="6450813" y="3809891"/>
            <a:ext cx="1582370" cy="4388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200" b="1">
                <a:solidFill>
                  <a:srgbClr val="D3A579"/>
                </a:solidFill>
                <a:latin typeface="Sofia Pro" panose="020B0000000000000000" pitchFamily="34" charset="0"/>
              </a:rPr>
              <a:t>OK!</a:t>
            </a:r>
          </a:p>
        </p:txBody>
      </p:sp>
    </p:spTree>
    <p:extLst>
      <p:ext uri="{BB962C8B-B14F-4D97-AF65-F5344CB8AC3E}">
        <p14:creationId xmlns:p14="http://schemas.microsoft.com/office/powerpoint/2010/main" val="249755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4B5B145-6A3B-224F-905E-6BCF5626CFD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D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938E9C00-995B-4F4F-BAA6-E1EF3CBC1A44}"/>
              </a:ext>
            </a:extLst>
          </p:cNvPr>
          <p:cNvSpPr txBox="1">
            <a:spLocks/>
          </p:cNvSpPr>
          <p:nvPr/>
        </p:nvSpPr>
        <p:spPr>
          <a:xfrm>
            <a:off x="-2" y="502557"/>
            <a:ext cx="12192000" cy="797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600" spc="6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PRAKTYKA</a:t>
            </a:r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F3BEDA81-20C9-4D4D-8415-AAA8C80028C9}"/>
              </a:ext>
            </a:extLst>
          </p:cNvPr>
          <p:cNvSpPr txBox="1">
            <a:spLocks/>
          </p:cNvSpPr>
          <p:nvPr/>
        </p:nvSpPr>
        <p:spPr>
          <a:xfrm>
            <a:off x="0" y="1123364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Ćwiczenie akceptacji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DDB0134-CDBF-094A-B66B-1E5EDDA17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398" y="3028971"/>
            <a:ext cx="12192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9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oduction ID_4891819">
            <a:hlinkClick r:id="" action="ppaction://media"/>
            <a:extLst>
              <a:ext uri="{FF2B5EF4-FFF2-40B4-BE49-F238E27FC236}">
                <a16:creationId xmlns:a16="http://schemas.microsoft.com/office/drawing/2014/main" id="{40F13609-6A90-2E4A-83D2-BDEC812385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" y="0"/>
            <a:ext cx="12192000" cy="6858000"/>
          </a:xfrm>
          <a:prstGeom prst="rect">
            <a:avLst/>
          </a:prstGeom>
        </p:spPr>
      </p:pic>
      <p:sp>
        <p:nvSpPr>
          <p:cNvPr id="9" name="Tytuł 1">
            <a:extLst>
              <a:ext uri="{FF2B5EF4-FFF2-40B4-BE49-F238E27FC236}">
                <a16:creationId xmlns:a16="http://schemas.microsoft.com/office/drawing/2014/main" id="{9887997E-6403-0540-AA1B-E2484926B9E5}"/>
              </a:ext>
            </a:extLst>
          </p:cNvPr>
          <p:cNvSpPr txBox="1">
            <a:spLocks/>
          </p:cNvSpPr>
          <p:nvPr/>
        </p:nvSpPr>
        <p:spPr>
          <a:xfrm>
            <a:off x="4678144" y="3742185"/>
            <a:ext cx="2835712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>
                <a:solidFill>
                  <a:schemeClr val="bg1"/>
                </a:solidFill>
                <a:latin typeface="Sofia Pro Light" panose="020B0000000000000000" pitchFamily="34" charset="0"/>
              </a:rPr>
              <a:t>Ćwiczenie akceptacji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FAAB806-7903-2346-9BDF-6F03B8F809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6905" y="3197431"/>
            <a:ext cx="494066" cy="42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77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899E947F-6DC9-DD4A-AAF3-A7A123DA537A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D3A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C000"/>
              </a:solidFill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AEDD9764-D88E-6A47-9F2D-C3340BD8C6CD}"/>
              </a:ext>
            </a:extLst>
          </p:cNvPr>
          <p:cNvGrpSpPr/>
          <p:nvPr/>
        </p:nvGrpSpPr>
        <p:grpSpPr>
          <a:xfrm>
            <a:off x="-4" y="3880398"/>
            <a:ext cx="12192002" cy="2977602"/>
            <a:chOff x="-4" y="3880398"/>
            <a:chExt cx="12192002" cy="2977602"/>
          </a:xfrm>
        </p:grpSpPr>
        <p:pic>
          <p:nvPicPr>
            <p:cNvPr id="10" name="Obraz 9">
              <a:extLst>
                <a:ext uri="{FF2B5EF4-FFF2-40B4-BE49-F238E27FC236}">
                  <a16:creationId xmlns:a16="http://schemas.microsoft.com/office/drawing/2014/main" id="{ECA2B412-A248-674D-B919-414E22AE8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18394" y="3880398"/>
              <a:ext cx="5955204" cy="2977602"/>
            </a:xfrm>
            <a:prstGeom prst="rect">
              <a:avLst/>
            </a:prstGeom>
          </p:spPr>
        </p:pic>
        <p:sp>
          <p:nvSpPr>
            <p:cNvPr id="7" name="Tytuł 1">
              <a:extLst>
                <a:ext uri="{FF2B5EF4-FFF2-40B4-BE49-F238E27FC236}">
                  <a16:creationId xmlns:a16="http://schemas.microsoft.com/office/drawing/2014/main" id="{D2790D52-36F6-0D4B-AA55-4A8068E2FE2B}"/>
                </a:ext>
              </a:extLst>
            </p:cNvPr>
            <p:cNvSpPr txBox="1">
              <a:spLocks/>
            </p:cNvSpPr>
            <p:nvPr/>
          </p:nvSpPr>
          <p:spPr>
            <a:xfrm>
              <a:off x="-3" y="4844076"/>
              <a:ext cx="12192001" cy="111915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2460"/>
                </a:lnSpc>
              </a:pPr>
              <a:r>
                <a:rPr lang="pl-PL" sz="1800" dirty="0">
                  <a:solidFill>
                    <a:schemeClr val="bg2">
                      <a:lumMod val="50000"/>
                    </a:schemeClr>
                  </a:solidFill>
                  <a:latin typeface="Sofia Pro Light" panose="020B0000000000000000" pitchFamily="34" charset="0"/>
                </a:rPr>
                <a:t>„Życzliwość to naturalna właściwość, </a:t>
              </a:r>
            </a:p>
            <a:p>
              <a:pPr>
                <a:lnSpc>
                  <a:spcPts val="2460"/>
                </a:lnSpc>
              </a:pPr>
              <a:r>
                <a:rPr lang="pl-PL" sz="1800" dirty="0">
                  <a:solidFill>
                    <a:schemeClr val="bg2">
                      <a:lumMod val="50000"/>
                    </a:schemeClr>
                  </a:solidFill>
                  <a:latin typeface="Sofia Pro Light" panose="020B0000000000000000" pitchFamily="34" charset="0"/>
                </a:rPr>
                <a:t>wyrażana poprzez akty dobrej woli, </a:t>
              </a:r>
            </a:p>
            <a:p>
              <a:pPr>
                <a:lnSpc>
                  <a:spcPts val="2460"/>
                </a:lnSpc>
              </a:pPr>
              <a:r>
                <a:rPr lang="pl-PL" sz="1800" dirty="0">
                  <a:solidFill>
                    <a:schemeClr val="bg2">
                      <a:lumMod val="50000"/>
                    </a:schemeClr>
                  </a:solidFill>
                  <a:latin typeface="Sofia Pro Light" panose="020B0000000000000000" pitchFamily="34" charset="0"/>
                </a:rPr>
                <a:t>odzwierciedlające troskę o siebie i innych”.</a:t>
              </a:r>
            </a:p>
          </p:txBody>
        </p:sp>
        <p:sp>
          <p:nvSpPr>
            <p:cNvPr id="8" name="Tytuł 1">
              <a:extLst>
                <a:ext uri="{FF2B5EF4-FFF2-40B4-BE49-F238E27FC236}">
                  <a16:creationId xmlns:a16="http://schemas.microsoft.com/office/drawing/2014/main" id="{11C70D54-3452-8A4C-887D-CB2065A12A09}"/>
                </a:ext>
              </a:extLst>
            </p:cNvPr>
            <p:cNvSpPr txBox="1">
              <a:spLocks/>
            </p:cNvSpPr>
            <p:nvPr/>
          </p:nvSpPr>
          <p:spPr>
            <a:xfrm>
              <a:off x="-4" y="6176749"/>
              <a:ext cx="12192001" cy="43886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l-PL" sz="1000" spc="300" dirty="0">
                  <a:solidFill>
                    <a:schemeClr val="bg2">
                      <a:lumMod val="50000"/>
                    </a:schemeClr>
                  </a:solidFill>
                  <a:latin typeface="Sofia Pro Light" panose="020B0000000000000000" pitchFamily="34" charset="0"/>
                </a:rPr>
                <a:t>RANDOM ACTS OF KINDNESS FOUNDATION</a:t>
              </a:r>
            </a:p>
          </p:txBody>
        </p:sp>
      </p:grpSp>
      <p:grpSp>
        <p:nvGrpSpPr>
          <p:cNvPr id="2" name="Grupa 1">
            <a:extLst>
              <a:ext uri="{FF2B5EF4-FFF2-40B4-BE49-F238E27FC236}">
                <a16:creationId xmlns:a16="http://schemas.microsoft.com/office/drawing/2014/main" id="{748AD8AB-E9AC-0140-9F34-EBECB3A1F7EE}"/>
              </a:ext>
            </a:extLst>
          </p:cNvPr>
          <p:cNvGrpSpPr/>
          <p:nvPr/>
        </p:nvGrpSpPr>
        <p:grpSpPr>
          <a:xfrm>
            <a:off x="0" y="2578525"/>
            <a:ext cx="12192000" cy="2102183"/>
            <a:chOff x="0" y="2578525"/>
            <a:chExt cx="12192000" cy="2102183"/>
          </a:xfrm>
        </p:grpSpPr>
        <p:sp>
          <p:nvSpPr>
            <p:cNvPr id="6" name="Tytuł 1">
              <a:extLst>
                <a:ext uri="{FF2B5EF4-FFF2-40B4-BE49-F238E27FC236}">
                  <a16:creationId xmlns:a16="http://schemas.microsoft.com/office/drawing/2014/main" id="{AC61B2D3-C45A-854C-B937-D06C595F6232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578525"/>
              <a:ext cx="12192000" cy="137601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l-PL" sz="8000" dirty="0">
                  <a:solidFill>
                    <a:schemeClr val="bg1"/>
                  </a:solidFill>
                  <a:latin typeface="Sofia Pro Light" panose="020B0000000000000000" pitchFamily="34" charset="0"/>
                </a:rPr>
                <a:t>Życzliwość</a:t>
              </a:r>
            </a:p>
          </p:txBody>
        </p:sp>
        <p:sp>
          <p:nvSpPr>
            <p:cNvPr id="9" name="Tytuł 1">
              <a:extLst>
                <a:ext uri="{FF2B5EF4-FFF2-40B4-BE49-F238E27FC236}">
                  <a16:creationId xmlns:a16="http://schemas.microsoft.com/office/drawing/2014/main" id="{25B40305-F984-374B-AE19-189D160D9EF9}"/>
                </a:ext>
              </a:extLst>
            </p:cNvPr>
            <p:cNvSpPr txBox="1">
              <a:spLocks/>
            </p:cNvSpPr>
            <p:nvPr/>
          </p:nvSpPr>
          <p:spPr>
            <a:xfrm>
              <a:off x="0" y="3882950"/>
              <a:ext cx="12192000" cy="79775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l-PL" sz="2400" dirty="0">
                  <a:solidFill>
                    <a:schemeClr val="bg1"/>
                  </a:solidFill>
                  <a:latin typeface="Lora" pitchFamily="2" charset="0"/>
                </a:rPr>
                <a:t>(ang. </a:t>
              </a:r>
              <a:r>
                <a:rPr lang="pl-PL" sz="2400" dirty="0" err="1">
                  <a:solidFill>
                    <a:schemeClr val="bg1"/>
                  </a:solidFill>
                  <a:latin typeface="Lora" pitchFamily="2" charset="0"/>
                </a:rPr>
                <a:t>Kindness</a:t>
              </a:r>
              <a:r>
                <a:rPr lang="pl-PL" sz="2400" dirty="0">
                  <a:solidFill>
                    <a:schemeClr val="bg1"/>
                  </a:solidFill>
                  <a:latin typeface="Lora" pitchFamily="2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654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3.33333E-6 L 0.00026 -0.2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>
            <a:extLst>
              <a:ext uri="{FF2B5EF4-FFF2-40B4-BE49-F238E27FC236}">
                <a16:creationId xmlns:a16="http://schemas.microsoft.com/office/drawing/2014/main" id="{01941977-E15A-344F-82E2-F70D87121FB3}"/>
              </a:ext>
            </a:extLst>
          </p:cNvPr>
          <p:cNvSpPr txBox="1">
            <a:spLocks/>
          </p:cNvSpPr>
          <p:nvPr/>
        </p:nvSpPr>
        <p:spPr>
          <a:xfrm>
            <a:off x="0" y="2209782"/>
            <a:ext cx="12192000" cy="137601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solidFill>
                  <a:srgbClr val="D3A579"/>
                </a:solidFill>
                <a:latin typeface="Sofia Pro Light" panose="020B0000000000000000" pitchFamily="34" charset="0"/>
              </a:rPr>
              <a:t>Medytacja </a:t>
            </a:r>
          </a:p>
          <a:p>
            <a:pPr algn="ctr"/>
            <a:r>
              <a:rPr lang="pl-PL" sz="4800" dirty="0">
                <a:solidFill>
                  <a:srgbClr val="D3A579"/>
                </a:solidFill>
                <a:latin typeface="Sofia Pro Light" panose="020B0000000000000000" pitchFamily="34" charset="0"/>
              </a:rPr>
              <a:t>uważności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D2E900F6-8BF8-0A4F-A33C-7BCF257D7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50" y="4006539"/>
            <a:ext cx="1308100" cy="635000"/>
          </a:xfrm>
          <a:prstGeom prst="rect">
            <a:avLst/>
          </a:prstGeom>
        </p:spPr>
      </p:pic>
      <p:grpSp>
        <p:nvGrpSpPr>
          <p:cNvPr id="8" name="Grupa 7">
            <a:extLst>
              <a:ext uri="{FF2B5EF4-FFF2-40B4-BE49-F238E27FC236}">
                <a16:creationId xmlns:a16="http://schemas.microsoft.com/office/drawing/2014/main" id="{CA7B5FEB-A8A4-654E-B177-779B5812261A}"/>
              </a:ext>
            </a:extLst>
          </p:cNvPr>
          <p:cNvGrpSpPr/>
          <p:nvPr/>
        </p:nvGrpSpPr>
        <p:grpSpPr>
          <a:xfrm>
            <a:off x="5766816" y="5362846"/>
            <a:ext cx="3528553" cy="709478"/>
            <a:chOff x="5766816" y="5362846"/>
            <a:chExt cx="3528553" cy="709478"/>
          </a:xfrm>
        </p:grpSpPr>
        <p:sp>
          <p:nvSpPr>
            <p:cNvPr id="32775" name="pole tekstowe 6"/>
            <p:cNvSpPr txBox="1">
              <a:spLocks noChangeArrowheads="1"/>
            </p:cNvSpPr>
            <p:nvPr/>
          </p:nvSpPr>
          <p:spPr bwMode="auto">
            <a:xfrm>
              <a:off x="5766816" y="5487549"/>
              <a:ext cx="352855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44921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60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ciało jako miejsce </a:t>
              </a:r>
            </a:p>
            <a:p>
              <a:pPr marL="0" marR="0" lvl="0" indent="0" algn="ctr" defTabSz="44921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60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do bycia obecnym</a:t>
              </a:r>
            </a:p>
          </p:txBody>
        </p:sp>
        <p:sp>
          <p:nvSpPr>
            <p:cNvPr id="3" name="Owal 2">
              <a:extLst>
                <a:ext uri="{FF2B5EF4-FFF2-40B4-BE49-F238E27FC236}">
                  <a16:creationId xmlns:a16="http://schemas.microsoft.com/office/drawing/2014/main" id="{F1B691AE-BC6A-E34B-B9F2-152A69B129AD}"/>
                </a:ext>
              </a:extLst>
            </p:cNvPr>
            <p:cNvSpPr/>
            <p:nvPr/>
          </p:nvSpPr>
          <p:spPr bwMode="auto">
            <a:xfrm>
              <a:off x="7492992" y="5362846"/>
              <a:ext cx="76200" cy="76200"/>
            </a:xfrm>
            <a:prstGeom prst="ellipse">
              <a:avLst/>
            </a:prstGeom>
            <a:solidFill>
              <a:srgbClr val="D3A579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</a:pPr>
              <a:endParaRPr kumimoji="0" lang="pl-PL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9" name="Grupa 8">
            <a:extLst>
              <a:ext uri="{FF2B5EF4-FFF2-40B4-BE49-F238E27FC236}">
                <a16:creationId xmlns:a16="http://schemas.microsoft.com/office/drawing/2014/main" id="{FB6A39E2-0FDB-3149-89AE-C74C5FF45E0D}"/>
              </a:ext>
            </a:extLst>
          </p:cNvPr>
          <p:cNvGrpSpPr/>
          <p:nvPr/>
        </p:nvGrpSpPr>
        <p:grpSpPr>
          <a:xfrm>
            <a:off x="332728" y="4752099"/>
            <a:ext cx="5109222" cy="697350"/>
            <a:chOff x="332728" y="4752099"/>
            <a:chExt cx="5109222" cy="697350"/>
          </a:xfrm>
        </p:grpSpPr>
        <p:sp>
          <p:nvSpPr>
            <p:cNvPr id="32777" name="pole tekstowe 9"/>
            <p:cNvSpPr txBox="1">
              <a:spLocks noChangeArrowheads="1"/>
            </p:cNvSpPr>
            <p:nvPr/>
          </p:nvSpPr>
          <p:spPr bwMode="auto">
            <a:xfrm>
              <a:off x="332728" y="4864674"/>
              <a:ext cx="510922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44921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60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uznanie zmieniającej się </a:t>
              </a:r>
            </a:p>
            <a:p>
              <a:pPr marL="0" marR="0" lvl="0" indent="0" algn="ctr" defTabSz="44921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60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natury doświadczenia</a:t>
              </a:r>
            </a:p>
          </p:txBody>
        </p:sp>
        <p:sp>
          <p:nvSpPr>
            <p:cNvPr id="20" name="Owal 19">
              <a:extLst>
                <a:ext uri="{FF2B5EF4-FFF2-40B4-BE49-F238E27FC236}">
                  <a16:creationId xmlns:a16="http://schemas.microsoft.com/office/drawing/2014/main" id="{28D6D4B6-EAD4-8F4F-A8A8-9AE968426DDB}"/>
                </a:ext>
              </a:extLst>
            </p:cNvPr>
            <p:cNvSpPr/>
            <p:nvPr/>
          </p:nvSpPr>
          <p:spPr bwMode="auto">
            <a:xfrm>
              <a:off x="2849239" y="4752099"/>
              <a:ext cx="76200" cy="76200"/>
            </a:xfrm>
            <a:prstGeom prst="ellipse">
              <a:avLst/>
            </a:prstGeom>
            <a:solidFill>
              <a:srgbClr val="99A5A9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</a:pPr>
              <a:endParaRPr kumimoji="0" lang="pl-PL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0" name="Grupa 9">
            <a:extLst>
              <a:ext uri="{FF2B5EF4-FFF2-40B4-BE49-F238E27FC236}">
                <a16:creationId xmlns:a16="http://schemas.microsoft.com/office/drawing/2014/main" id="{45AA7344-A773-124F-8826-DE08C783DA05}"/>
              </a:ext>
            </a:extLst>
          </p:cNvPr>
          <p:cNvGrpSpPr/>
          <p:nvPr/>
        </p:nvGrpSpPr>
        <p:grpSpPr>
          <a:xfrm>
            <a:off x="352402" y="2868534"/>
            <a:ext cx="3526966" cy="717262"/>
            <a:chOff x="352402" y="2868534"/>
            <a:chExt cx="3526966" cy="717262"/>
          </a:xfrm>
        </p:grpSpPr>
        <p:sp>
          <p:nvSpPr>
            <p:cNvPr id="32776" name="pole tekstowe 7"/>
            <p:cNvSpPr txBox="1">
              <a:spLocks noChangeArrowheads="1"/>
            </p:cNvSpPr>
            <p:nvPr/>
          </p:nvSpPr>
          <p:spPr bwMode="auto">
            <a:xfrm>
              <a:off x="352402" y="3001021"/>
              <a:ext cx="352696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44921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60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świadomość reakcji </a:t>
              </a:r>
            </a:p>
            <a:p>
              <a:pPr marL="0" marR="0" lvl="0" indent="0" algn="ctr" defTabSz="44921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60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emocjonalnych</a:t>
              </a:r>
            </a:p>
          </p:txBody>
        </p:sp>
        <p:sp>
          <p:nvSpPr>
            <p:cNvPr id="21" name="Owal 20">
              <a:extLst>
                <a:ext uri="{FF2B5EF4-FFF2-40B4-BE49-F238E27FC236}">
                  <a16:creationId xmlns:a16="http://schemas.microsoft.com/office/drawing/2014/main" id="{99FE206B-EE01-C942-8DC4-31E3816C880A}"/>
                </a:ext>
              </a:extLst>
            </p:cNvPr>
            <p:cNvSpPr/>
            <p:nvPr/>
          </p:nvSpPr>
          <p:spPr bwMode="auto">
            <a:xfrm>
              <a:off x="2113068" y="2868534"/>
              <a:ext cx="76200" cy="76200"/>
            </a:xfrm>
            <a:prstGeom prst="ellipse">
              <a:avLst/>
            </a:prstGeom>
            <a:solidFill>
              <a:srgbClr val="90AFA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</a:pPr>
              <a:endParaRPr kumimoji="0" lang="pl-PL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" name="Grupa 3">
            <a:extLst>
              <a:ext uri="{FF2B5EF4-FFF2-40B4-BE49-F238E27FC236}">
                <a16:creationId xmlns:a16="http://schemas.microsoft.com/office/drawing/2014/main" id="{2673A26D-0024-5342-83DF-E2F917308629}"/>
              </a:ext>
            </a:extLst>
          </p:cNvPr>
          <p:cNvGrpSpPr/>
          <p:nvPr/>
        </p:nvGrpSpPr>
        <p:grpSpPr>
          <a:xfrm>
            <a:off x="986778" y="923346"/>
            <a:ext cx="5109222" cy="706228"/>
            <a:chOff x="986778" y="923346"/>
            <a:chExt cx="5109222" cy="706228"/>
          </a:xfrm>
        </p:grpSpPr>
        <p:sp>
          <p:nvSpPr>
            <p:cNvPr id="15" name="pole tekstowe 9">
              <a:extLst>
                <a:ext uri="{FF2B5EF4-FFF2-40B4-BE49-F238E27FC236}">
                  <a16:creationId xmlns:a16="http://schemas.microsoft.com/office/drawing/2014/main" id="{AF89C16D-64ED-0641-9194-A1DA12F094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6778" y="1044799"/>
              <a:ext cx="510922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44921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altLang="pl-PL" sz="1600" dirty="0">
                  <a:solidFill>
                    <a:schemeClr val="bg2">
                      <a:lumMod val="75000"/>
                    </a:schemeClr>
                  </a:solidFill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z</a:t>
              </a:r>
              <a:r>
                <a:rPr kumimoji="0" lang="pl-PL" altLang="pl-PL" sz="160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auważanie rozproszenia</a:t>
              </a:r>
            </a:p>
            <a:p>
              <a:pPr marL="0" marR="0" lvl="0" indent="0" algn="ctr" defTabSz="44921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pl-PL" sz="160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 i jego natury</a:t>
              </a:r>
            </a:p>
          </p:txBody>
        </p:sp>
        <p:sp>
          <p:nvSpPr>
            <p:cNvPr id="22" name="Owal 21">
              <a:extLst>
                <a:ext uri="{FF2B5EF4-FFF2-40B4-BE49-F238E27FC236}">
                  <a16:creationId xmlns:a16="http://schemas.microsoft.com/office/drawing/2014/main" id="{56EDAB77-0F45-464E-9CFC-57A2A3036392}"/>
                </a:ext>
              </a:extLst>
            </p:cNvPr>
            <p:cNvSpPr/>
            <p:nvPr/>
          </p:nvSpPr>
          <p:spPr bwMode="auto">
            <a:xfrm>
              <a:off x="3503289" y="923346"/>
              <a:ext cx="76200" cy="76200"/>
            </a:xfrm>
            <a:prstGeom prst="ellipse">
              <a:avLst/>
            </a:prstGeom>
            <a:solidFill>
              <a:srgbClr val="BF665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</a:pPr>
              <a:endParaRPr kumimoji="0" lang="pl-PL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id="{F990212A-8B22-C541-B1C4-A88AE2E1D7C1}"/>
              </a:ext>
            </a:extLst>
          </p:cNvPr>
          <p:cNvGrpSpPr/>
          <p:nvPr/>
        </p:nvGrpSpPr>
        <p:grpSpPr>
          <a:xfrm>
            <a:off x="4343357" y="499221"/>
            <a:ext cx="5109222" cy="434011"/>
            <a:chOff x="4343357" y="499221"/>
            <a:chExt cx="5109222" cy="434011"/>
          </a:xfrm>
        </p:grpSpPr>
        <p:sp>
          <p:nvSpPr>
            <p:cNvPr id="17" name="pole tekstowe 9">
              <a:extLst>
                <a:ext uri="{FF2B5EF4-FFF2-40B4-BE49-F238E27FC236}">
                  <a16:creationId xmlns:a16="http://schemas.microsoft.com/office/drawing/2014/main" id="{853D0621-3093-764D-85DA-DCA7E702BF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3357" y="594678"/>
              <a:ext cx="51092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44921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altLang="pl-PL" sz="1600" dirty="0">
                  <a:solidFill>
                    <a:schemeClr val="bg2">
                      <a:lumMod val="75000"/>
                    </a:schemeClr>
                  </a:solidFill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akceptacja</a:t>
              </a:r>
              <a:endParaRPr kumimoji="0" lang="pl-PL" altLang="pl-PL" sz="16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Sofia Pro Light" panose="020B0000000000000000" pitchFamily="34" charset="0"/>
                <a:ea typeface="Microsoft YaHei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Owal 22">
              <a:extLst>
                <a:ext uri="{FF2B5EF4-FFF2-40B4-BE49-F238E27FC236}">
                  <a16:creationId xmlns:a16="http://schemas.microsoft.com/office/drawing/2014/main" id="{B40FA10F-A2A4-084B-856C-3F8BA54544D0}"/>
                </a:ext>
              </a:extLst>
            </p:cNvPr>
            <p:cNvSpPr/>
            <p:nvPr/>
          </p:nvSpPr>
          <p:spPr bwMode="auto">
            <a:xfrm>
              <a:off x="6859868" y="499221"/>
              <a:ext cx="76200" cy="76200"/>
            </a:xfrm>
            <a:prstGeom prst="ellipse">
              <a:avLst/>
            </a:prstGeom>
            <a:solidFill>
              <a:srgbClr val="90AFA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</a:pPr>
              <a:endParaRPr kumimoji="0" lang="pl-PL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6" name="Grupa 5">
            <a:extLst>
              <a:ext uri="{FF2B5EF4-FFF2-40B4-BE49-F238E27FC236}">
                <a16:creationId xmlns:a16="http://schemas.microsoft.com/office/drawing/2014/main" id="{5F0D4704-A992-4843-B543-9FAC36857779}"/>
              </a:ext>
            </a:extLst>
          </p:cNvPr>
          <p:cNvGrpSpPr/>
          <p:nvPr/>
        </p:nvGrpSpPr>
        <p:grpSpPr>
          <a:xfrm>
            <a:off x="6897968" y="1771814"/>
            <a:ext cx="5109222" cy="437968"/>
            <a:chOff x="6897968" y="1771814"/>
            <a:chExt cx="5109222" cy="437968"/>
          </a:xfrm>
        </p:grpSpPr>
        <p:sp>
          <p:nvSpPr>
            <p:cNvPr id="14" name="pole tekstowe 9">
              <a:extLst>
                <a:ext uri="{FF2B5EF4-FFF2-40B4-BE49-F238E27FC236}">
                  <a16:creationId xmlns:a16="http://schemas.microsoft.com/office/drawing/2014/main" id="{0D685922-2A46-E045-8DD5-9065314B66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97968" y="1871228"/>
              <a:ext cx="51092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44921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altLang="pl-PL" sz="1600" dirty="0">
                  <a:solidFill>
                    <a:schemeClr val="bg2">
                      <a:lumMod val="75000"/>
                    </a:schemeClr>
                  </a:solidFill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u</a:t>
              </a:r>
              <a:r>
                <a:rPr kumimoji="0" lang="pl-PL" altLang="pl-PL" sz="160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mysł początkującego</a:t>
              </a:r>
            </a:p>
          </p:txBody>
        </p:sp>
        <p:sp>
          <p:nvSpPr>
            <p:cNvPr id="24" name="Owal 23">
              <a:extLst>
                <a:ext uri="{FF2B5EF4-FFF2-40B4-BE49-F238E27FC236}">
                  <a16:creationId xmlns:a16="http://schemas.microsoft.com/office/drawing/2014/main" id="{FDA20802-100D-7A4D-AEB3-27233ECD3DA2}"/>
                </a:ext>
              </a:extLst>
            </p:cNvPr>
            <p:cNvSpPr/>
            <p:nvPr/>
          </p:nvSpPr>
          <p:spPr bwMode="auto">
            <a:xfrm>
              <a:off x="9414479" y="1771814"/>
              <a:ext cx="76200" cy="76200"/>
            </a:xfrm>
            <a:prstGeom prst="ellipse">
              <a:avLst/>
            </a:prstGeom>
            <a:solidFill>
              <a:srgbClr val="E9D7D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</a:pPr>
              <a:endParaRPr kumimoji="0" lang="pl-PL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7" name="Grupa 6">
            <a:extLst>
              <a:ext uri="{FF2B5EF4-FFF2-40B4-BE49-F238E27FC236}">
                <a16:creationId xmlns:a16="http://schemas.microsoft.com/office/drawing/2014/main" id="{CF7598AF-4821-604D-8F73-AA42859BDCA8}"/>
              </a:ext>
            </a:extLst>
          </p:cNvPr>
          <p:cNvGrpSpPr/>
          <p:nvPr/>
        </p:nvGrpSpPr>
        <p:grpSpPr>
          <a:xfrm>
            <a:off x="6897968" y="3707747"/>
            <a:ext cx="5109222" cy="426548"/>
            <a:chOff x="6897968" y="3707747"/>
            <a:chExt cx="5109222" cy="426548"/>
          </a:xfrm>
        </p:grpSpPr>
        <p:sp>
          <p:nvSpPr>
            <p:cNvPr id="16" name="pole tekstowe 9">
              <a:extLst>
                <a:ext uri="{FF2B5EF4-FFF2-40B4-BE49-F238E27FC236}">
                  <a16:creationId xmlns:a16="http://schemas.microsoft.com/office/drawing/2014/main" id="{914F4F57-7717-E54B-90F3-A8080312E6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97968" y="3795741"/>
              <a:ext cx="51092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44921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altLang="pl-PL" sz="1600" dirty="0">
                  <a:solidFill>
                    <a:schemeClr val="bg2">
                      <a:lumMod val="75000"/>
                    </a:schemeClr>
                  </a:solidFill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ż</a:t>
              </a:r>
              <a:r>
                <a:rPr kumimoji="0" lang="pl-PL" altLang="pl-PL" sz="160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LnTx/>
                  <a:uFillTx/>
                  <a:latin typeface="Sofia Pro Light" panose="020B0000000000000000" pitchFamily="34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yczliwa świadomość</a:t>
              </a:r>
            </a:p>
          </p:txBody>
        </p:sp>
        <p:sp>
          <p:nvSpPr>
            <p:cNvPr id="25" name="Owal 24">
              <a:extLst>
                <a:ext uri="{FF2B5EF4-FFF2-40B4-BE49-F238E27FC236}">
                  <a16:creationId xmlns:a16="http://schemas.microsoft.com/office/drawing/2014/main" id="{B12F251E-C5CC-F24C-97DC-25FEEA5022DD}"/>
                </a:ext>
              </a:extLst>
            </p:cNvPr>
            <p:cNvSpPr/>
            <p:nvPr/>
          </p:nvSpPr>
          <p:spPr bwMode="auto">
            <a:xfrm>
              <a:off x="9452579" y="3707747"/>
              <a:ext cx="76200" cy="76200"/>
            </a:xfrm>
            <a:prstGeom prst="ellipse">
              <a:avLst/>
            </a:prstGeom>
            <a:solidFill>
              <a:srgbClr val="90AFA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</a:pPr>
              <a:endParaRPr kumimoji="0" lang="pl-PL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2698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4E89D69-A8CF-BD4A-9060-E9EDD1AED2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" r="832"/>
          <a:stretch/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D249033F-0394-2340-82E8-668A77194F37}"/>
              </a:ext>
            </a:extLst>
          </p:cNvPr>
          <p:cNvSpPr txBox="1">
            <a:spLocks/>
          </p:cNvSpPr>
          <p:nvPr/>
        </p:nvSpPr>
        <p:spPr>
          <a:xfrm>
            <a:off x="6683862" y="1742789"/>
            <a:ext cx="4947053" cy="6487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pl-PL" sz="1400" dirty="0">
                <a:solidFill>
                  <a:schemeClr val="bg2"/>
                </a:solidFill>
                <a:latin typeface="Sofia Pro Light" panose="020B0000000000000000" pitchFamily="34" charset="0"/>
              </a:rPr>
              <a:t>Spadek poziomu lęku, niepokoju, stresu, </a:t>
            </a:r>
          </a:p>
          <a:p>
            <a:pPr algn="l">
              <a:lnSpc>
                <a:spcPct val="120000"/>
              </a:lnSpc>
            </a:pPr>
            <a:r>
              <a:rPr lang="pl-PL" sz="1400" dirty="0">
                <a:solidFill>
                  <a:schemeClr val="bg2"/>
                </a:solidFill>
                <a:latin typeface="Sofia Pro Light" panose="020B0000000000000000" pitchFamily="34" charset="0"/>
              </a:rPr>
              <a:t>wyczerpania i poirytowania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A5FBD396-75DA-3C41-A7EE-AF0402EC7624}"/>
              </a:ext>
            </a:extLst>
          </p:cNvPr>
          <p:cNvSpPr txBox="1">
            <a:spLocks/>
          </p:cNvSpPr>
          <p:nvPr/>
        </p:nvSpPr>
        <p:spPr>
          <a:xfrm>
            <a:off x="6683862" y="2429465"/>
            <a:ext cx="4497602" cy="4640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pl-PL" sz="1400" dirty="0">
                <a:solidFill>
                  <a:schemeClr val="bg2"/>
                </a:solidFill>
                <a:latin typeface="Sofia Pro Light" panose="020B0000000000000000" pitchFamily="34" charset="0"/>
              </a:rPr>
              <a:t>Wzrost odporności psychicznej i fizycznej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95C07637-2F30-0A49-B468-A936C4E4F956}"/>
              </a:ext>
            </a:extLst>
          </p:cNvPr>
          <p:cNvSpPr txBox="1">
            <a:spLocks/>
          </p:cNvSpPr>
          <p:nvPr/>
        </p:nvSpPr>
        <p:spPr>
          <a:xfrm>
            <a:off x="6683863" y="2872829"/>
            <a:ext cx="4810461" cy="7500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pl-PL" sz="1400" dirty="0">
                <a:solidFill>
                  <a:schemeClr val="bg2"/>
                </a:solidFill>
                <a:latin typeface="Sofia Pro Light" panose="020B0000000000000000" pitchFamily="34" charset="0"/>
              </a:rPr>
              <a:t>Rozwój inteligencji emocjonalnej, </a:t>
            </a:r>
          </a:p>
          <a:p>
            <a:pPr algn="l">
              <a:lnSpc>
                <a:spcPct val="120000"/>
              </a:lnSpc>
            </a:pPr>
            <a:r>
              <a:rPr lang="pl-PL" sz="1400" dirty="0">
                <a:solidFill>
                  <a:schemeClr val="bg2"/>
                </a:solidFill>
                <a:latin typeface="Sofia Pro Light" panose="020B0000000000000000" pitchFamily="34" charset="0"/>
              </a:rPr>
              <a:t>zmniejszenie podatności na depresję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53A1E8E1-3EC8-084F-87DD-E7A7669E4331}"/>
              </a:ext>
            </a:extLst>
          </p:cNvPr>
          <p:cNvSpPr txBox="1">
            <a:spLocks/>
          </p:cNvSpPr>
          <p:nvPr/>
        </p:nvSpPr>
        <p:spPr>
          <a:xfrm>
            <a:off x="6683863" y="3610789"/>
            <a:ext cx="4810461" cy="6523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pl-PL" sz="1400" dirty="0">
                <a:solidFill>
                  <a:schemeClr val="bg2"/>
                </a:solidFill>
                <a:latin typeface="Sofia Pro Light" panose="020B0000000000000000" pitchFamily="34" charset="0"/>
              </a:rPr>
              <a:t>Usprawnienie procesów zapamiętywania, </a:t>
            </a:r>
          </a:p>
          <a:p>
            <a:pPr algn="l">
              <a:lnSpc>
                <a:spcPct val="120000"/>
              </a:lnSpc>
            </a:pPr>
            <a:r>
              <a:rPr lang="pl-PL" sz="1400" dirty="0">
                <a:solidFill>
                  <a:schemeClr val="bg2"/>
                </a:solidFill>
                <a:latin typeface="Sofia Pro Light" panose="020B0000000000000000" pitchFamily="34" charset="0"/>
              </a:rPr>
              <a:t>uczenia się i koncentracji</a:t>
            </a:r>
          </a:p>
        </p:txBody>
      </p:sp>
      <p:sp>
        <p:nvSpPr>
          <p:cNvPr id="16" name="Tytuł 1">
            <a:extLst>
              <a:ext uri="{FF2B5EF4-FFF2-40B4-BE49-F238E27FC236}">
                <a16:creationId xmlns:a16="http://schemas.microsoft.com/office/drawing/2014/main" id="{54B111F9-A1A4-EC4D-8303-9B6559F491B1}"/>
              </a:ext>
            </a:extLst>
          </p:cNvPr>
          <p:cNvSpPr txBox="1">
            <a:spLocks/>
          </p:cNvSpPr>
          <p:nvPr/>
        </p:nvSpPr>
        <p:spPr>
          <a:xfrm>
            <a:off x="6683862" y="4307494"/>
            <a:ext cx="4655168" cy="4640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pl-PL" sz="1400" dirty="0">
                <a:solidFill>
                  <a:schemeClr val="bg2"/>
                </a:solidFill>
                <a:latin typeface="Sofia Pro Light" panose="020B0000000000000000" pitchFamily="34" charset="0"/>
              </a:rPr>
              <a:t>Zmniejszenie poziomu odczuwalnego bólu</a:t>
            </a:r>
          </a:p>
        </p:txBody>
      </p:sp>
      <p:sp>
        <p:nvSpPr>
          <p:cNvPr id="17" name="Tytuł 1">
            <a:extLst>
              <a:ext uri="{FF2B5EF4-FFF2-40B4-BE49-F238E27FC236}">
                <a16:creationId xmlns:a16="http://schemas.microsoft.com/office/drawing/2014/main" id="{7B51280C-3E1F-A840-A473-9FCBC627AC19}"/>
              </a:ext>
            </a:extLst>
          </p:cNvPr>
          <p:cNvSpPr txBox="1">
            <a:spLocks/>
          </p:cNvSpPr>
          <p:nvPr/>
        </p:nvSpPr>
        <p:spPr>
          <a:xfrm>
            <a:off x="6683862" y="4766976"/>
            <a:ext cx="4655168" cy="4640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pl-PL" sz="1400" dirty="0">
                <a:solidFill>
                  <a:schemeClr val="bg2"/>
                </a:solidFill>
                <a:latin typeface="Sofia Pro Light" panose="020B0000000000000000" pitchFamily="34" charset="0"/>
              </a:rPr>
              <a:t>Poprawa nastroju i jakości życia</a:t>
            </a:r>
          </a:p>
        </p:txBody>
      </p:sp>
      <p:sp>
        <p:nvSpPr>
          <p:cNvPr id="18" name="Tytuł 1">
            <a:extLst>
              <a:ext uri="{FF2B5EF4-FFF2-40B4-BE49-F238E27FC236}">
                <a16:creationId xmlns:a16="http://schemas.microsoft.com/office/drawing/2014/main" id="{A3AA3D20-5B04-6A48-8B83-9D0FE021FBAE}"/>
              </a:ext>
            </a:extLst>
          </p:cNvPr>
          <p:cNvSpPr txBox="1">
            <a:spLocks/>
          </p:cNvSpPr>
          <p:nvPr/>
        </p:nvSpPr>
        <p:spPr>
          <a:xfrm>
            <a:off x="6683861" y="5231069"/>
            <a:ext cx="4655169" cy="1168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pl-PL" sz="1400" dirty="0">
                <a:solidFill>
                  <a:schemeClr val="bg2"/>
                </a:solidFill>
                <a:latin typeface="Sofia Pro Light" panose="020B0000000000000000" pitchFamily="34" charset="0"/>
              </a:rPr>
              <a:t>Zmniejszenie poziomu hormonów stresu </a:t>
            </a:r>
          </a:p>
          <a:p>
            <a:pPr algn="l">
              <a:lnSpc>
                <a:spcPct val="120000"/>
              </a:lnSpc>
            </a:pPr>
            <a:r>
              <a:rPr lang="pl-PL" sz="1400" dirty="0">
                <a:solidFill>
                  <a:schemeClr val="bg2"/>
                </a:solidFill>
                <a:latin typeface="Sofia Pro Light" panose="020B0000000000000000" pitchFamily="34" charset="0"/>
              </a:rPr>
              <a:t>we krwi, obniżenie ciśnienia i zmniejszenie </a:t>
            </a:r>
          </a:p>
          <a:p>
            <a:pPr algn="l">
              <a:lnSpc>
                <a:spcPct val="120000"/>
              </a:lnSpc>
            </a:pPr>
            <a:r>
              <a:rPr lang="pl-PL" sz="1400" dirty="0">
                <a:solidFill>
                  <a:schemeClr val="bg2"/>
                </a:solidFill>
                <a:latin typeface="Sofia Pro Light" panose="020B0000000000000000" pitchFamily="34" charset="0"/>
              </a:rPr>
              <a:t>ryzyka rozwoju chorób układu krążenia</a:t>
            </a:r>
          </a:p>
        </p:txBody>
      </p:sp>
      <p:sp>
        <p:nvSpPr>
          <p:cNvPr id="22" name="Tytuł 1">
            <a:extLst>
              <a:ext uri="{FF2B5EF4-FFF2-40B4-BE49-F238E27FC236}">
                <a16:creationId xmlns:a16="http://schemas.microsoft.com/office/drawing/2014/main" id="{3097A3ED-3F4D-574C-893F-7C224B4962DD}"/>
              </a:ext>
            </a:extLst>
          </p:cNvPr>
          <p:cNvSpPr txBox="1">
            <a:spLocks/>
          </p:cNvSpPr>
          <p:nvPr/>
        </p:nvSpPr>
        <p:spPr>
          <a:xfrm>
            <a:off x="6698369" y="1168366"/>
            <a:ext cx="2853417" cy="26190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Sofia Pro Light" panose="020B0000000000000000" pitchFamily="34" charset="0"/>
              </a:rPr>
              <a:t>Z praktyki uważności</a:t>
            </a:r>
          </a:p>
        </p:txBody>
      </p:sp>
      <p:sp>
        <p:nvSpPr>
          <p:cNvPr id="24" name="Tytuł 1">
            <a:extLst>
              <a:ext uri="{FF2B5EF4-FFF2-40B4-BE49-F238E27FC236}">
                <a16:creationId xmlns:a16="http://schemas.microsoft.com/office/drawing/2014/main" id="{F9ABE536-9BFF-BD43-B576-882CB31A23C9}"/>
              </a:ext>
            </a:extLst>
          </p:cNvPr>
          <p:cNvSpPr txBox="1">
            <a:spLocks/>
          </p:cNvSpPr>
          <p:nvPr/>
        </p:nvSpPr>
        <p:spPr>
          <a:xfrm>
            <a:off x="6669793" y="614547"/>
            <a:ext cx="12192000" cy="797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200" spc="600" dirty="0">
                <a:solidFill>
                  <a:schemeClr val="bg2">
                    <a:lumMod val="75000"/>
                  </a:schemeClr>
                </a:solidFill>
                <a:latin typeface="Sofia Pro Light" panose="020B0000000000000000" pitchFamily="34" charset="0"/>
              </a:rPr>
              <a:t>KORZYŚCI</a:t>
            </a:r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7D8D8BEA-F4B8-E246-998D-F2B72E4A4E2D}"/>
              </a:ext>
            </a:extLst>
          </p:cNvPr>
          <p:cNvSpPr/>
          <p:nvPr/>
        </p:nvSpPr>
        <p:spPr bwMode="auto">
          <a:xfrm>
            <a:off x="6483766" y="1886159"/>
            <a:ext cx="76200" cy="76200"/>
          </a:xfrm>
          <a:prstGeom prst="ellipse">
            <a:avLst/>
          </a:prstGeom>
          <a:solidFill>
            <a:srgbClr val="BF665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0" name="Owal 19">
            <a:extLst>
              <a:ext uri="{FF2B5EF4-FFF2-40B4-BE49-F238E27FC236}">
                <a16:creationId xmlns:a16="http://schemas.microsoft.com/office/drawing/2014/main" id="{7785E873-7555-2447-86C2-54C67117093D}"/>
              </a:ext>
            </a:extLst>
          </p:cNvPr>
          <p:cNvSpPr/>
          <p:nvPr/>
        </p:nvSpPr>
        <p:spPr bwMode="auto">
          <a:xfrm>
            <a:off x="6483766" y="2567150"/>
            <a:ext cx="76200" cy="76200"/>
          </a:xfrm>
          <a:prstGeom prst="ellipse">
            <a:avLst/>
          </a:prstGeom>
          <a:solidFill>
            <a:srgbClr val="D3A5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45A96917-DD1B-8B42-81C5-A51F3247C560}"/>
              </a:ext>
            </a:extLst>
          </p:cNvPr>
          <p:cNvSpPr/>
          <p:nvPr/>
        </p:nvSpPr>
        <p:spPr bwMode="auto">
          <a:xfrm>
            <a:off x="6483766" y="3022290"/>
            <a:ext cx="76200" cy="76200"/>
          </a:xfrm>
          <a:prstGeom prst="ellipse">
            <a:avLst/>
          </a:prstGeom>
          <a:solidFill>
            <a:srgbClr val="90AFA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3" name="Owal 22">
            <a:extLst>
              <a:ext uri="{FF2B5EF4-FFF2-40B4-BE49-F238E27FC236}">
                <a16:creationId xmlns:a16="http://schemas.microsoft.com/office/drawing/2014/main" id="{162B7970-85C7-2A4A-9768-231E017B6BAC}"/>
              </a:ext>
            </a:extLst>
          </p:cNvPr>
          <p:cNvSpPr/>
          <p:nvPr/>
        </p:nvSpPr>
        <p:spPr bwMode="auto">
          <a:xfrm>
            <a:off x="6483766" y="3735443"/>
            <a:ext cx="76200" cy="76200"/>
          </a:xfrm>
          <a:prstGeom prst="ellipse">
            <a:avLst/>
          </a:prstGeom>
          <a:solidFill>
            <a:srgbClr val="E9D7D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880CDD88-2BBA-F34D-9CE8-C35E2C8CC833}"/>
              </a:ext>
            </a:extLst>
          </p:cNvPr>
          <p:cNvSpPr/>
          <p:nvPr/>
        </p:nvSpPr>
        <p:spPr bwMode="auto">
          <a:xfrm>
            <a:off x="6483766" y="4433548"/>
            <a:ext cx="76200" cy="76200"/>
          </a:xfrm>
          <a:prstGeom prst="ellipse">
            <a:avLst/>
          </a:prstGeom>
          <a:solidFill>
            <a:srgbClr val="99A5A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6" name="Owal 25">
            <a:extLst>
              <a:ext uri="{FF2B5EF4-FFF2-40B4-BE49-F238E27FC236}">
                <a16:creationId xmlns:a16="http://schemas.microsoft.com/office/drawing/2014/main" id="{2A78DB17-684B-F04A-93EF-6446572F3696}"/>
              </a:ext>
            </a:extLst>
          </p:cNvPr>
          <p:cNvSpPr/>
          <p:nvPr/>
        </p:nvSpPr>
        <p:spPr bwMode="auto">
          <a:xfrm>
            <a:off x="6483766" y="4911740"/>
            <a:ext cx="76200" cy="76200"/>
          </a:xfrm>
          <a:prstGeom prst="ellipse">
            <a:avLst/>
          </a:prstGeom>
          <a:solidFill>
            <a:srgbClr val="BF665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7" name="Owal 26">
            <a:extLst>
              <a:ext uri="{FF2B5EF4-FFF2-40B4-BE49-F238E27FC236}">
                <a16:creationId xmlns:a16="http://schemas.microsoft.com/office/drawing/2014/main" id="{9A352351-BC27-FF45-9E19-14E60EE4EB0D}"/>
              </a:ext>
            </a:extLst>
          </p:cNvPr>
          <p:cNvSpPr/>
          <p:nvPr/>
        </p:nvSpPr>
        <p:spPr bwMode="auto">
          <a:xfrm>
            <a:off x="6483766" y="5359516"/>
            <a:ext cx="76200" cy="76200"/>
          </a:xfrm>
          <a:prstGeom prst="ellipse">
            <a:avLst/>
          </a:prstGeom>
          <a:solidFill>
            <a:srgbClr val="D3A5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606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C7B96400-A343-A745-B4D2-ECD4142989D3}"/>
              </a:ext>
            </a:extLst>
          </p:cNvPr>
          <p:cNvSpPr txBox="1">
            <a:spLocks/>
          </p:cNvSpPr>
          <p:nvPr/>
        </p:nvSpPr>
        <p:spPr>
          <a:xfrm>
            <a:off x="1265344" y="4436691"/>
            <a:ext cx="2853484" cy="59422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Kiełkująca </a:t>
            </a:r>
          </a:p>
          <a:p>
            <a:pPr>
              <a:lnSpc>
                <a:spcPct val="120000"/>
              </a:lnSpc>
            </a:pPr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uważność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D64AE1D-6E05-6C40-9982-78DA2B28595A}"/>
              </a:ext>
            </a:extLst>
          </p:cNvPr>
          <p:cNvSpPr txBox="1">
            <a:spLocks/>
          </p:cNvSpPr>
          <p:nvPr/>
        </p:nvSpPr>
        <p:spPr>
          <a:xfrm>
            <a:off x="925290" y="4112134"/>
            <a:ext cx="3545305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000" b="1" spc="3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CHCĘ ZACZĄĆ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479D27DF-F2E2-B04B-BDB1-0A3A1217B91C}"/>
              </a:ext>
            </a:extLst>
          </p:cNvPr>
          <p:cNvSpPr txBox="1">
            <a:spLocks/>
          </p:cNvSpPr>
          <p:nvPr/>
        </p:nvSpPr>
        <p:spPr>
          <a:xfrm>
            <a:off x="0" y="1123364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Kursy Mindfulness</a:t>
            </a: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3CDE5011-0267-AA4A-99CB-674110DF1804}"/>
              </a:ext>
            </a:extLst>
          </p:cNvPr>
          <p:cNvSpPr txBox="1">
            <a:spLocks/>
          </p:cNvSpPr>
          <p:nvPr/>
        </p:nvSpPr>
        <p:spPr>
          <a:xfrm>
            <a:off x="1010648" y="334120"/>
            <a:ext cx="10170695" cy="1212887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780"/>
              </a:lnSpc>
            </a:pPr>
            <a:r>
              <a:rPr lang="pl-PL" sz="32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Jak mogę się rozwijać?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DD05256F-8D10-6B4F-B451-6013F9AB8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152" y="3024475"/>
            <a:ext cx="319583" cy="74569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90DB6120-E5DA-584D-AEA9-3B2CBC353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728" y="2971210"/>
            <a:ext cx="541517" cy="79896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918C5F71-BCDA-B148-AA0A-78E202C67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3238" y="2669382"/>
            <a:ext cx="550394" cy="1100788"/>
          </a:xfrm>
          <a:prstGeom prst="rect">
            <a:avLst/>
          </a:prstGeom>
        </p:spPr>
      </p:pic>
      <p:sp>
        <p:nvSpPr>
          <p:cNvPr id="14" name="Tytuł 1">
            <a:extLst>
              <a:ext uri="{FF2B5EF4-FFF2-40B4-BE49-F238E27FC236}">
                <a16:creationId xmlns:a16="http://schemas.microsoft.com/office/drawing/2014/main" id="{9A276DAB-3613-A04B-962F-596888FE5B2D}"/>
              </a:ext>
            </a:extLst>
          </p:cNvPr>
          <p:cNvSpPr txBox="1">
            <a:spLocks/>
          </p:cNvSpPr>
          <p:nvPr/>
        </p:nvSpPr>
        <p:spPr>
          <a:xfrm>
            <a:off x="4272833" y="4090853"/>
            <a:ext cx="3545305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000" b="1" spc="3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CHCĘ UCZYĆ </a:t>
            </a:r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7500FB6C-CA06-AF4F-9139-8AE0AEAC5416}"/>
              </a:ext>
            </a:extLst>
          </p:cNvPr>
          <p:cNvSpPr txBox="1">
            <a:spLocks/>
          </p:cNvSpPr>
          <p:nvPr/>
        </p:nvSpPr>
        <p:spPr>
          <a:xfrm>
            <a:off x="7735782" y="4112134"/>
            <a:ext cx="3545305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000" b="1" spc="3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CHCĘ POGŁĘBIAĆ</a:t>
            </a:r>
          </a:p>
        </p:txBody>
      </p:sp>
      <p:sp>
        <p:nvSpPr>
          <p:cNvPr id="16" name="Tytuł 1">
            <a:extLst>
              <a:ext uri="{FF2B5EF4-FFF2-40B4-BE49-F238E27FC236}">
                <a16:creationId xmlns:a16="http://schemas.microsoft.com/office/drawing/2014/main" id="{F5760728-12B2-D448-BF3D-6F96018B0488}"/>
              </a:ext>
            </a:extLst>
          </p:cNvPr>
          <p:cNvSpPr txBox="1">
            <a:spLocks/>
          </p:cNvSpPr>
          <p:nvPr/>
        </p:nvSpPr>
        <p:spPr>
          <a:xfrm>
            <a:off x="4400114" y="4436691"/>
            <a:ext cx="3294357" cy="7079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Rozwiń gałęzie uważności</a:t>
            </a:r>
          </a:p>
          <a:p>
            <a:pPr>
              <a:lnSpc>
                <a:spcPct val="120000"/>
              </a:lnSpc>
            </a:pPr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i dziel się owocami praktyki</a:t>
            </a:r>
          </a:p>
        </p:txBody>
      </p:sp>
      <p:sp>
        <p:nvSpPr>
          <p:cNvPr id="17" name="Tytuł 1">
            <a:extLst>
              <a:ext uri="{FF2B5EF4-FFF2-40B4-BE49-F238E27FC236}">
                <a16:creationId xmlns:a16="http://schemas.microsoft.com/office/drawing/2014/main" id="{F1466613-5F32-034C-B56F-871DA112180C}"/>
              </a:ext>
            </a:extLst>
          </p:cNvPr>
          <p:cNvSpPr txBox="1">
            <a:spLocks/>
          </p:cNvSpPr>
          <p:nvPr/>
        </p:nvSpPr>
        <p:spPr>
          <a:xfrm>
            <a:off x="8001478" y="4436691"/>
            <a:ext cx="3013912" cy="7079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Masz mocne korzenie praktyki</a:t>
            </a:r>
          </a:p>
          <a:p>
            <a:pPr>
              <a:lnSpc>
                <a:spcPct val="120000"/>
              </a:lnSpc>
            </a:pPr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- dbaj o swój rozwój</a:t>
            </a:r>
          </a:p>
        </p:txBody>
      </p:sp>
    </p:spTree>
    <p:extLst>
      <p:ext uri="{BB962C8B-B14F-4D97-AF65-F5344CB8AC3E}">
        <p14:creationId xmlns:p14="http://schemas.microsoft.com/office/powerpoint/2010/main" val="161099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4" grpId="0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1">
            <a:extLst>
              <a:ext uri="{FF2B5EF4-FFF2-40B4-BE49-F238E27FC236}">
                <a16:creationId xmlns:a16="http://schemas.microsoft.com/office/drawing/2014/main" id="{F78AB446-4495-5B40-8F8E-7318E60BF48E}"/>
              </a:ext>
            </a:extLst>
          </p:cNvPr>
          <p:cNvSpPr txBox="1">
            <a:spLocks/>
          </p:cNvSpPr>
          <p:nvPr/>
        </p:nvSpPr>
        <p:spPr>
          <a:xfrm>
            <a:off x="1" y="1584142"/>
            <a:ext cx="12192000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Praktykować</a:t>
            </a: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E5EECF1D-F783-CE45-8F52-9036AAB6BA4F}"/>
              </a:ext>
            </a:extLst>
          </p:cNvPr>
          <p:cNvSpPr txBox="1">
            <a:spLocks/>
          </p:cNvSpPr>
          <p:nvPr/>
        </p:nvSpPr>
        <p:spPr>
          <a:xfrm>
            <a:off x="0" y="846497"/>
            <a:ext cx="12192000" cy="104159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780"/>
              </a:lnSpc>
            </a:pPr>
            <a:r>
              <a:rPr lang="pl-PL" sz="32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Chcę zacząć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8DD98DC-8FDB-D042-828F-D5E587CCD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955315" y="4155931"/>
            <a:ext cx="562578" cy="562578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84D89DA-A656-9343-91A9-6C45A33FF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669925" y="4151749"/>
            <a:ext cx="570943" cy="570943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25245D3C-0E50-5447-BCDF-5547DD3CA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255" y="4153719"/>
            <a:ext cx="567003" cy="567003"/>
          </a:xfrm>
          <a:prstGeom prst="rect">
            <a:avLst/>
          </a:prstGeom>
        </p:spPr>
      </p:pic>
      <p:sp>
        <p:nvSpPr>
          <p:cNvPr id="26" name="Tytuł 1">
            <a:extLst>
              <a:ext uri="{FF2B5EF4-FFF2-40B4-BE49-F238E27FC236}">
                <a16:creationId xmlns:a16="http://schemas.microsoft.com/office/drawing/2014/main" id="{C1571C73-BD1C-6646-86E4-B83E17901450}"/>
              </a:ext>
            </a:extLst>
          </p:cNvPr>
          <p:cNvSpPr txBox="1">
            <a:spLocks/>
          </p:cNvSpPr>
          <p:nvPr/>
        </p:nvSpPr>
        <p:spPr>
          <a:xfrm>
            <a:off x="2597547" y="2887753"/>
            <a:ext cx="6975561" cy="1297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1800" b="1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Kurs MBLC    /   Certyfikowany kurs Mindfulness</a:t>
            </a:r>
          </a:p>
        </p:txBody>
      </p:sp>
      <p:pic>
        <p:nvPicPr>
          <p:cNvPr id="27" name="Obraz 26">
            <a:extLst>
              <a:ext uri="{FF2B5EF4-FFF2-40B4-BE49-F238E27FC236}">
                <a16:creationId xmlns:a16="http://schemas.microsoft.com/office/drawing/2014/main" id="{60A9CB32-E80F-D44B-A71D-BDCE4AE6EC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7767" y="433692"/>
            <a:ext cx="235122" cy="548617"/>
          </a:xfrm>
          <a:prstGeom prst="rect">
            <a:avLst/>
          </a:prstGeom>
        </p:spPr>
      </p:pic>
      <p:grpSp>
        <p:nvGrpSpPr>
          <p:cNvPr id="31" name="Grupa 30">
            <a:extLst>
              <a:ext uri="{FF2B5EF4-FFF2-40B4-BE49-F238E27FC236}">
                <a16:creationId xmlns:a16="http://schemas.microsoft.com/office/drawing/2014/main" id="{76B8301E-F2EE-FB40-BE84-2B9D858D3475}"/>
              </a:ext>
            </a:extLst>
          </p:cNvPr>
          <p:cNvGrpSpPr/>
          <p:nvPr/>
        </p:nvGrpSpPr>
        <p:grpSpPr>
          <a:xfrm>
            <a:off x="1809862" y="4937743"/>
            <a:ext cx="8572277" cy="594222"/>
            <a:chOff x="1559872" y="5050037"/>
            <a:chExt cx="8572277" cy="594222"/>
          </a:xfrm>
        </p:grpSpPr>
        <p:sp>
          <p:nvSpPr>
            <p:cNvPr id="21" name="Tytuł 1">
              <a:extLst>
                <a:ext uri="{FF2B5EF4-FFF2-40B4-BE49-F238E27FC236}">
                  <a16:creationId xmlns:a16="http://schemas.microsoft.com/office/drawing/2014/main" id="{7F5443E8-0426-DB4D-B8D4-97A18B6EE7CD}"/>
                </a:ext>
              </a:extLst>
            </p:cNvPr>
            <p:cNvSpPr txBox="1">
              <a:spLocks/>
            </p:cNvSpPr>
            <p:nvPr/>
          </p:nvSpPr>
          <p:spPr>
            <a:xfrm>
              <a:off x="1559872" y="5050037"/>
              <a:ext cx="2853484" cy="594222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l-PL" sz="1400">
                  <a:solidFill>
                    <a:schemeClr val="bg2">
                      <a:lumMod val="50000"/>
                    </a:schemeClr>
                  </a:solidFill>
                  <a:latin typeface="Sofia Pro Light" panose="020B0000000000000000" pitchFamily="34" charset="0"/>
                </a:rPr>
                <a:t>Proces grupowy</a:t>
              </a:r>
            </a:p>
          </p:txBody>
        </p:sp>
        <p:sp>
          <p:nvSpPr>
            <p:cNvPr id="25" name="Tytuł 1">
              <a:extLst>
                <a:ext uri="{FF2B5EF4-FFF2-40B4-BE49-F238E27FC236}">
                  <a16:creationId xmlns:a16="http://schemas.microsoft.com/office/drawing/2014/main" id="{44DBBAE8-EE25-2446-ADE7-5522C71ECC56}"/>
                </a:ext>
              </a:extLst>
            </p:cNvPr>
            <p:cNvSpPr txBox="1">
              <a:spLocks/>
            </p:cNvSpPr>
            <p:nvPr/>
          </p:nvSpPr>
          <p:spPr>
            <a:xfrm>
              <a:off x="7278665" y="5050037"/>
              <a:ext cx="2853484" cy="594222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l-PL" sz="1400">
                  <a:solidFill>
                    <a:schemeClr val="bg2">
                      <a:lumMod val="50000"/>
                    </a:schemeClr>
                  </a:solidFill>
                  <a:latin typeface="Sofia Pro Light" panose="020B0000000000000000" pitchFamily="34" charset="0"/>
                </a:rPr>
                <a:t>Certyfikat ukończenia </a:t>
              </a:r>
            </a:p>
            <a:p>
              <a:r>
                <a:rPr lang="pl-PL" sz="1400">
                  <a:solidFill>
                    <a:schemeClr val="bg2">
                      <a:lumMod val="50000"/>
                    </a:schemeClr>
                  </a:solidFill>
                  <a:latin typeface="Sofia Pro Light" panose="020B0000000000000000" pitchFamily="34" charset="0"/>
                </a:rPr>
                <a:t>kursu</a:t>
              </a:r>
            </a:p>
          </p:txBody>
        </p:sp>
        <p:sp>
          <p:nvSpPr>
            <p:cNvPr id="28" name="Tytuł 1">
              <a:extLst>
                <a:ext uri="{FF2B5EF4-FFF2-40B4-BE49-F238E27FC236}">
                  <a16:creationId xmlns:a16="http://schemas.microsoft.com/office/drawing/2014/main" id="{30197A3F-C754-7F41-BF46-034781B4758A}"/>
                </a:ext>
              </a:extLst>
            </p:cNvPr>
            <p:cNvSpPr txBox="1">
              <a:spLocks/>
            </p:cNvSpPr>
            <p:nvPr/>
          </p:nvSpPr>
          <p:spPr>
            <a:xfrm>
              <a:off x="4541025" y="5050037"/>
              <a:ext cx="2853484" cy="594222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l-PL" sz="1400">
                  <a:solidFill>
                    <a:schemeClr val="bg2">
                      <a:lumMod val="50000"/>
                    </a:schemeClr>
                  </a:solidFill>
                  <a:latin typeface="Sofia Pro Light" panose="020B0000000000000000" pitchFamily="34" charset="0"/>
                </a:rPr>
                <a:t>Materiały dydaktyczne</a:t>
              </a:r>
            </a:p>
          </p:txBody>
        </p:sp>
      </p:grpSp>
      <p:cxnSp>
        <p:nvCxnSpPr>
          <p:cNvPr id="33" name="Łącznik prosty 32">
            <a:extLst>
              <a:ext uri="{FF2B5EF4-FFF2-40B4-BE49-F238E27FC236}">
                <a16:creationId xmlns:a16="http://schemas.microsoft.com/office/drawing/2014/main" id="{AF348045-8D8E-3E47-841E-881AE72374DB}"/>
              </a:ext>
            </a:extLst>
          </p:cNvPr>
          <p:cNvCxnSpPr>
            <a:cxnSpLocks/>
          </p:cNvCxnSpPr>
          <p:nvPr/>
        </p:nvCxnSpPr>
        <p:spPr>
          <a:xfrm>
            <a:off x="2681482" y="3695573"/>
            <a:ext cx="6813866" cy="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751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ytuł 1">
            <a:extLst>
              <a:ext uri="{FF2B5EF4-FFF2-40B4-BE49-F238E27FC236}">
                <a16:creationId xmlns:a16="http://schemas.microsoft.com/office/drawing/2014/main" id="{4073450C-471F-CF49-ADDB-7C7A8EA4A802}"/>
              </a:ext>
            </a:extLst>
          </p:cNvPr>
          <p:cNvSpPr txBox="1">
            <a:spLocks/>
          </p:cNvSpPr>
          <p:nvPr/>
        </p:nvSpPr>
        <p:spPr>
          <a:xfrm>
            <a:off x="0" y="1584142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Uważności</a:t>
            </a:r>
          </a:p>
        </p:txBody>
      </p:sp>
      <p:sp>
        <p:nvSpPr>
          <p:cNvPr id="18" name="Tytuł 1">
            <a:extLst>
              <a:ext uri="{FF2B5EF4-FFF2-40B4-BE49-F238E27FC236}">
                <a16:creationId xmlns:a16="http://schemas.microsoft.com/office/drawing/2014/main" id="{F6C08573-D7AA-5646-8AD7-04AF8E1C3B31}"/>
              </a:ext>
            </a:extLst>
          </p:cNvPr>
          <p:cNvSpPr txBox="1">
            <a:spLocks/>
          </p:cNvSpPr>
          <p:nvPr/>
        </p:nvSpPr>
        <p:spPr>
          <a:xfrm>
            <a:off x="0" y="846497"/>
            <a:ext cx="12192000" cy="104159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780"/>
              </a:lnSpc>
            </a:pPr>
            <a:r>
              <a:rPr lang="pl-PL" sz="32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Chcę uczyć</a:t>
            </a:r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808A8D05-6B50-A84B-BEA9-03D0750DF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674" y="368104"/>
            <a:ext cx="442653" cy="653095"/>
          </a:xfrm>
          <a:prstGeom prst="rect">
            <a:avLst/>
          </a:prstGeom>
        </p:spPr>
      </p:pic>
      <p:sp>
        <p:nvSpPr>
          <p:cNvPr id="23" name="Tytuł 1">
            <a:extLst>
              <a:ext uri="{FF2B5EF4-FFF2-40B4-BE49-F238E27FC236}">
                <a16:creationId xmlns:a16="http://schemas.microsoft.com/office/drawing/2014/main" id="{8765C655-BF8D-3E44-9AF9-5ED74B4A40E0}"/>
              </a:ext>
            </a:extLst>
          </p:cNvPr>
          <p:cNvSpPr txBox="1">
            <a:spLocks/>
          </p:cNvSpPr>
          <p:nvPr/>
        </p:nvSpPr>
        <p:spPr>
          <a:xfrm>
            <a:off x="1980336" y="4078788"/>
            <a:ext cx="2853484" cy="5942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Proces grupowy</a:t>
            </a:r>
          </a:p>
        </p:txBody>
      </p:sp>
      <p:sp>
        <p:nvSpPr>
          <p:cNvPr id="24" name="Tytuł 1">
            <a:extLst>
              <a:ext uri="{FF2B5EF4-FFF2-40B4-BE49-F238E27FC236}">
                <a16:creationId xmlns:a16="http://schemas.microsoft.com/office/drawing/2014/main" id="{4F0E617D-5CE5-584E-8673-CEE5EFCC0FCF}"/>
              </a:ext>
            </a:extLst>
          </p:cNvPr>
          <p:cNvSpPr txBox="1">
            <a:spLocks/>
          </p:cNvSpPr>
          <p:nvPr/>
        </p:nvSpPr>
        <p:spPr>
          <a:xfrm>
            <a:off x="7358683" y="4078788"/>
            <a:ext cx="2853484" cy="5942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Certyfikat ukończenia</a:t>
            </a:r>
          </a:p>
          <a:p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ścieżki</a:t>
            </a:r>
          </a:p>
        </p:txBody>
      </p:sp>
      <p:sp>
        <p:nvSpPr>
          <p:cNvPr id="25" name="Tytuł 1">
            <a:extLst>
              <a:ext uri="{FF2B5EF4-FFF2-40B4-BE49-F238E27FC236}">
                <a16:creationId xmlns:a16="http://schemas.microsoft.com/office/drawing/2014/main" id="{6D4DB256-5FE2-5046-AB82-046CD47F1B36}"/>
              </a:ext>
            </a:extLst>
          </p:cNvPr>
          <p:cNvSpPr txBox="1">
            <a:spLocks/>
          </p:cNvSpPr>
          <p:nvPr/>
        </p:nvSpPr>
        <p:spPr>
          <a:xfrm>
            <a:off x="4704817" y="4078788"/>
            <a:ext cx="2853484" cy="5942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Materiały dydaktyczne</a:t>
            </a:r>
          </a:p>
        </p:txBody>
      </p:sp>
      <p:pic>
        <p:nvPicPr>
          <p:cNvPr id="26" name="Obraz 25">
            <a:extLst>
              <a:ext uri="{FF2B5EF4-FFF2-40B4-BE49-F238E27FC236}">
                <a16:creationId xmlns:a16="http://schemas.microsoft.com/office/drawing/2014/main" id="{37FCE0E8-528A-D847-8ED5-864A073D3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125789" y="3296976"/>
            <a:ext cx="562578" cy="562578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616669E9-D498-9B43-B1E8-D8AB9315E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499953" y="3292794"/>
            <a:ext cx="570943" cy="570943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id="{1DF82C93-5CD4-2C4F-86C3-A89995AB91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8057" y="3294764"/>
            <a:ext cx="567003" cy="567003"/>
          </a:xfrm>
          <a:prstGeom prst="rect">
            <a:avLst/>
          </a:prstGeom>
        </p:spPr>
      </p:pic>
      <p:sp>
        <p:nvSpPr>
          <p:cNvPr id="31" name="Tytuł 1">
            <a:extLst>
              <a:ext uri="{FF2B5EF4-FFF2-40B4-BE49-F238E27FC236}">
                <a16:creationId xmlns:a16="http://schemas.microsoft.com/office/drawing/2014/main" id="{95C835F1-3A86-2449-A04B-EF46BBAEBA17}"/>
              </a:ext>
            </a:extLst>
          </p:cNvPr>
          <p:cNvSpPr txBox="1">
            <a:spLocks/>
          </p:cNvSpPr>
          <p:nvPr/>
        </p:nvSpPr>
        <p:spPr>
          <a:xfrm>
            <a:off x="2597547" y="2278157"/>
            <a:ext cx="6975561" cy="1297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l-PL" sz="1800" b="1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Ścieżka szkolenia nauczycielskiego MBLC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4C4B4CBC-2284-E847-BB43-05AFD015FB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7600" y="5243074"/>
            <a:ext cx="458955" cy="303083"/>
          </a:xfrm>
          <a:prstGeom prst="rect">
            <a:avLst/>
          </a:prstGeom>
        </p:spPr>
      </p:pic>
      <p:sp>
        <p:nvSpPr>
          <p:cNvPr id="37" name="Tytuł 1">
            <a:extLst>
              <a:ext uri="{FF2B5EF4-FFF2-40B4-BE49-F238E27FC236}">
                <a16:creationId xmlns:a16="http://schemas.microsoft.com/office/drawing/2014/main" id="{74831EBD-2DB3-DE40-9C55-238EC719045F}"/>
              </a:ext>
            </a:extLst>
          </p:cNvPr>
          <p:cNvSpPr txBox="1">
            <a:spLocks/>
          </p:cNvSpPr>
          <p:nvPr/>
        </p:nvSpPr>
        <p:spPr>
          <a:xfrm>
            <a:off x="1980336" y="5664102"/>
            <a:ext cx="2853484" cy="5942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1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Superwizja </a:t>
            </a:r>
          </a:p>
          <a:p>
            <a:r>
              <a:rPr lang="pl-PL" sz="11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nauczycielska </a:t>
            </a:r>
          </a:p>
        </p:txBody>
      </p:sp>
      <p:sp>
        <p:nvSpPr>
          <p:cNvPr id="40" name="Tytuł 1">
            <a:extLst>
              <a:ext uri="{FF2B5EF4-FFF2-40B4-BE49-F238E27FC236}">
                <a16:creationId xmlns:a16="http://schemas.microsoft.com/office/drawing/2014/main" id="{2D1198C9-964A-4B45-8F2C-E7F0A9EB8D73}"/>
              </a:ext>
            </a:extLst>
          </p:cNvPr>
          <p:cNvSpPr txBox="1">
            <a:spLocks/>
          </p:cNvSpPr>
          <p:nvPr/>
        </p:nvSpPr>
        <p:spPr>
          <a:xfrm>
            <a:off x="3644449" y="5664102"/>
            <a:ext cx="2853484" cy="5942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1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Kursy</a:t>
            </a:r>
          </a:p>
          <a:p>
            <a:r>
              <a:rPr lang="pl-PL" sz="11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doszkalające</a:t>
            </a: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DF910EEA-9326-DC41-A364-86AC8F45FE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4458" y="5176108"/>
            <a:ext cx="293465" cy="311807"/>
          </a:xfrm>
          <a:prstGeom prst="rect">
            <a:avLst/>
          </a:prstGeom>
        </p:spPr>
      </p:pic>
      <p:sp>
        <p:nvSpPr>
          <p:cNvPr id="42" name="Tytuł 1">
            <a:extLst>
              <a:ext uri="{FF2B5EF4-FFF2-40B4-BE49-F238E27FC236}">
                <a16:creationId xmlns:a16="http://schemas.microsoft.com/office/drawing/2014/main" id="{6C1AE595-72C5-2C43-ABE0-21B7C01C1BF4}"/>
              </a:ext>
            </a:extLst>
          </p:cNvPr>
          <p:cNvSpPr txBox="1">
            <a:spLocks/>
          </p:cNvSpPr>
          <p:nvPr/>
        </p:nvSpPr>
        <p:spPr>
          <a:xfrm>
            <a:off x="5514171" y="5664102"/>
            <a:ext cx="2853484" cy="5942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1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Ścieżka nauczania</a:t>
            </a:r>
          </a:p>
          <a:p>
            <a:r>
              <a:rPr lang="pl-PL" sz="11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młodzieży</a:t>
            </a:r>
          </a:p>
        </p:txBody>
      </p:sp>
      <p:sp>
        <p:nvSpPr>
          <p:cNvPr id="45" name="Tytuł 1">
            <a:extLst>
              <a:ext uri="{FF2B5EF4-FFF2-40B4-BE49-F238E27FC236}">
                <a16:creationId xmlns:a16="http://schemas.microsoft.com/office/drawing/2014/main" id="{4B5F8870-C279-8347-8CBC-86B215D13854}"/>
              </a:ext>
            </a:extLst>
          </p:cNvPr>
          <p:cNvSpPr txBox="1">
            <a:spLocks/>
          </p:cNvSpPr>
          <p:nvPr/>
        </p:nvSpPr>
        <p:spPr>
          <a:xfrm>
            <a:off x="7358180" y="5664102"/>
            <a:ext cx="2853484" cy="5942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1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Ścieżka nauczania</a:t>
            </a:r>
          </a:p>
          <a:p>
            <a:r>
              <a:rPr lang="pl-PL" sz="1100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współczucia</a:t>
            </a:r>
          </a:p>
        </p:txBody>
      </p:sp>
      <p:pic>
        <p:nvPicPr>
          <p:cNvPr id="46" name="Obraz 45">
            <a:extLst>
              <a:ext uri="{FF2B5EF4-FFF2-40B4-BE49-F238E27FC236}">
                <a16:creationId xmlns:a16="http://schemas.microsoft.com/office/drawing/2014/main" id="{F65E333C-EF96-F344-8283-72100133F1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1438" y="5276788"/>
            <a:ext cx="646968" cy="18935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06C00F0A-99BB-AF4A-96E7-F210A2E282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8105" y="5276788"/>
            <a:ext cx="905616" cy="189356"/>
          </a:xfrm>
          <a:prstGeom prst="rect">
            <a:avLst/>
          </a:prstGeom>
        </p:spPr>
      </p:pic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8D00F554-0AE5-C040-B729-36BA3432A56D}"/>
              </a:ext>
            </a:extLst>
          </p:cNvPr>
          <p:cNvCxnSpPr>
            <a:cxnSpLocks/>
          </p:cNvCxnSpPr>
          <p:nvPr/>
        </p:nvCxnSpPr>
        <p:spPr>
          <a:xfrm>
            <a:off x="2681482" y="2949986"/>
            <a:ext cx="6813866" cy="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68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DD43197F-4EDC-274A-8BB1-D2E36A1F3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0374" y="2839842"/>
            <a:ext cx="867589" cy="867589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EA1CE7A3-7392-EB4D-AC38-89CCFC4A0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751" y="2839843"/>
            <a:ext cx="867589" cy="86758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DED48366-B3AB-F542-8DA8-EF76C551E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04034" y="2843472"/>
            <a:ext cx="867590" cy="867590"/>
          </a:xfrm>
          <a:prstGeom prst="rect">
            <a:avLst/>
          </a:prstGeom>
        </p:spPr>
      </p:pic>
      <p:sp>
        <p:nvSpPr>
          <p:cNvPr id="14" name="Tytuł 1">
            <a:extLst>
              <a:ext uri="{FF2B5EF4-FFF2-40B4-BE49-F238E27FC236}">
                <a16:creationId xmlns:a16="http://schemas.microsoft.com/office/drawing/2014/main" id="{3A470509-FFBC-BE42-80C3-ADA982DA1E40}"/>
              </a:ext>
            </a:extLst>
          </p:cNvPr>
          <p:cNvSpPr txBox="1">
            <a:spLocks/>
          </p:cNvSpPr>
          <p:nvPr/>
        </p:nvSpPr>
        <p:spPr>
          <a:xfrm>
            <a:off x="0" y="1584142"/>
            <a:ext cx="12192001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Uważność</a:t>
            </a:r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285BA4BF-F368-9848-8AD9-558F0F77C746}"/>
              </a:ext>
            </a:extLst>
          </p:cNvPr>
          <p:cNvSpPr txBox="1">
            <a:spLocks/>
          </p:cNvSpPr>
          <p:nvPr/>
        </p:nvSpPr>
        <p:spPr>
          <a:xfrm>
            <a:off x="0" y="846497"/>
            <a:ext cx="12192000" cy="104159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780"/>
              </a:lnSpc>
            </a:pPr>
            <a:r>
              <a:rPr lang="pl-PL" sz="32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Chcę pogłębiać</a:t>
            </a: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BA123464-2F61-9D44-8420-DF5D28B2C4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1748" y="339697"/>
            <a:ext cx="408504" cy="738093"/>
          </a:xfrm>
          <a:prstGeom prst="rect">
            <a:avLst/>
          </a:prstGeom>
        </p:spPr>
      </p:pic>
      <p:sp>
        <p:nvSpPr>
          <p:cNvPr id="20" name="Tytuł 1">
            <a:extLst>
              <a:ext uri="{FF2B5EF4-FFF2-40B4-BE49-F238E27FC236}">
                <a16:creationId xmlns:a16="http://schemas.microsoft.com/office/drawing/2014/main" id="{38290899-3827-9D42-A608-844B033F3754}"/>
              </a:ext>
            </a:extLst>
          </p:cNvPr>
          <p:cNvSpPr txBox="1">
            <a:spLocks/>
          </p:cNvSpPr>
          <p:nvPr/>
        </p:nvSpPr>
        <p:spPr>
          <a:xfrm>
            <a:off x="1481634" y="3894157"/>
            <a:ext cx="2712390" cy="1297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1400" b="1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Dalszy rozwój: </a:t>
            </a:r>
          </a:p>
          <a:p>
            <a:pPr>
              <a:lnSpc>
                <a:spcPct val="100000"/>
              </a:lnSpc>
            </a:pPr>
            <a:r>
              <a:rPr lang="pl-PL" sz="1800" b="1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Kursy Współczucia </a:t>
            </a:r>
          </a:p>
          <a:p>
            <a:pPr>
              <a:lnSpc>
                <a:spcPct val="100000"/>
              </a:lnSpc>
            </a:pPr>
            <a:r>
              <a:rPr lang="pl-PL" sz="1800" b="1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i Wglądu</a:t>
            </a:r>
          </a:p>
        </p:txBody>
      </p:sp>
      <p:sp>
        <p:nvSpPr>
          <p:cNvPr id="21" name="Tytuł 1">
            <a:extLst>
              <a:ext uri="{FF2B5EF4-FFF2-40B4-BE49-F238E27FC236}">
                <a16:creationId xmlns:a16="http://schemas.microsoft.com/office/drawing/2014/main" id="{68AFB0B7-C742-ED4E-8199-991AADBC7B70}"/>
              </a:ext>
            </a:extLst>
          </p:cNvPr>
          <p:cNvSpPr txBox="1">
            <a:spLocks/>
          </p:cNvSpPr>
          <p:nvPr/>
        </p:nvSpPr>
        <p:spPr>
          <a:xfrm>
            <a:off x="4739804" y="3894157"/>
            <a:ext cx="2712390" cy="12906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1800" b="1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Odosobnienia</a:t>
            </a:r>
          </a:p>
          <a:p>
            <a:pPr>
              <a:lnSpc>
                <a:spcPct val="100000"/>
              </a:lnSpc>
            </a:pPr>
            <a:r>
              <a:rPr lang="pl-PL" sz="1800" b="1" dirty="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wyjazdowe</a:t>
            </a:r>
          </a:p>
        </p:txBody>
      </p:sp>
      <p:sp>
        <p:nvSpPr>
          <p:cNvPr id="22" name="Tytuł 1">
            <a:extLst>
              <a:ext uri="{FF2B5EF4-FFF2-40B4-BE49-F238E27FC236}">
                <a16:creationId xmlns:a16="http://schemas.microsoft.com/office/drawing/2014/main" id="{00D9A259-FD0B-DD41-85A3-16842C82E422}"/>
              </a:ext>
            </a:extLst>
          </p:cNvPr>
          <p:cNvSpPr txBox="1">
            <a:spLocks/>
          </p:cNvSpPr>
          <p:nvPr/>
        </p:nvSpPr>
        <p:spPr>
          <a:xfrm>
            <a:off x="7997974" y="3894157"/>
            <a:ext cx="2712390" cy="12906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1800" b="1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Spotkania i Dni</a:t>
            </a:r>
          </a:p>
          <a:p>
            <a:pPr>
              <a:lnSpc>
                <a:spcPct val="100000"/>
              </a:lnSpc>
            </a:pPr>
            <a:r>
              <a:rPr lang="pl-PL" sz="1800" b="1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Uważności</a:t>
            </a:r>
          </a:p>
        </p:txBody>
      </p:sp>
      <p:sp>
        <p:nvSpPr>
          <p:cNvPr id="26" name="Tytuł 1">
            <a:extLst>
              <a:ext uri="{FF2B5EF4-FFF2-40B4-BE49-F238E27FC236}">
                <a16:creationId xmlns:a16="http://schemas.microsoft.com/office/drawing/2014/main" id="{BA9496F5-DCC5-D748-9882-6D670AE76E71}"/>
              </a:ext>
            </a:extLst>
          </p:cNvPr>
          <p:cNvSpPr txBox="1">
            <a:spLocks/>
          </p:cNvSpPr>
          <p:nvPr/>
        </p:nvSpPr>
        <p:spPr>
          <a:xfrm>
            <a:off x="-2" y="5874811"/>
            <a:ext cx="12192001" cy="10370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300" b="1" dirty="0" err="1">
                <a:solidFill>
                  <a:srgbClr val="D3A579"/>
                </a:solidFill>
                <a:latin typeface="Sofia Pro Light" panose="020B0000000000000000" pitchFamily="34" charset="0"/>
              </a:rPr>
              <a:t>www.mindfulnessassociation.org.pl</a:t>
            </a:r>
            <a:endParaRPr lang="pl-PL" sz="1300" b="1" dirty="0">
              <a:solidFill>
                <a:srgbClr val="D3A579"/>
              </a:solidFill>
              <a:latin typeface="Sofia Pro Light" panose="020B0000000000000000" pitchFamily="34" charset="0"/>
            </a:endParaRPr>
          </a:p>
        </p:txBody>
      </p:sp>
      <p:sp>
        <p:nvSpPr>
          <p:cNvPr id="27" name="Tytuł 1">
            <a:extLst>
              <a:ext uri="{FF2B5EF4-FFF2-40B4-BE49-F238E27FC236}">
                <a16:creationId xmlns:a16="http://schemas.microsoft.com/office/drawing/2014/main" id="{6DD8A090-BB30-744A-AE2A-EB7E8DF15CD7}"/>
              </a:ext>
            </a:extLst>
          </p:cNvPr>
          <p:cNvSpPr txBox="1">
            <a:spLocks/>
          </p:cNvSpPr>
          <p:nvPr/>
        </p:nvSpPr>
        <p:spPr>
          <a:xfrm>
            <a:off x="4739804" y="5391863"/>
            <a:ext cx="2853484" cy="5942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100">
                <a:solidFill>
                  <a:schemeClr val="bg2">
                    <a:lumMod val="50000"/>
                  </a:schemeClr>
                </a:solidFill>
                <a:latin typeface="Sofia Pro Light" panose="020B0000000000000000" pitchFamily="34" charset="0"/>
              </a:rPr>
              <a:t>Więcej informacji o szkoleniach znajdziesz na naszej stronie:</a:t>
            </a:r>
          </a:p>
        </p:txBody>
      </p:sp>
    </p:spTree>
    <p:extLst>
      <p:ext uri="{BB962C8B-B14F-4D97-AF65-F5344CB8AC3E}">
        <p14:creationId xmlns:p14="http://schemas.microsoft.com/office/powerpoint/2010/main" val="191495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>
            <a:extLst>
              <a:ext uri="{FF2B5EF4-FFF2-40B4-BE49-F238E27FC236}">
                <a16:creationId xmlns:a16="http://schemas.microsoft.com/office/drawing/2014/main" id="{FE71B820-2C03-6C4B-BFEA-0C31DF372084}"/>
              </a:ext>
            </a:extLst>
          </p:cNvPr>
          <p:cNvSpPr/>
          <p:nvPr/>
        </p:nvSpPr>
        <p:spPr>
          <a:xfrm>
            <a:off x="0" y="0"/>
            <a:ext cx="5935580" cy="6858000"/>
          </a:xfrm>
          <a:prstGeom prst="rect">
            <a:avLst/>
          </a:prstGeom>
          <a:solidFill>
            <a:srgbClr val="90AF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E9D7D0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91A1DF5E-98CC-F94B-874B-FABCBA55063C}"/>
              </a:ext>
            </a:extLst>
          </p:cNvPr>
          <p:cNvSpPr txBox="1">
            <a:spLocks/>
          </p:cNvSpPr>
          <p:nvPr/>
        </p:nvSpPr>
        <p:spPr>
          <a:xfrm>
            <a:off x="681794" y="2140667"/>
            <a:ext cx="10170695" cy="173958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780"/>
              </a:lnSpc>
            </a:pPr>
            <a:r>
              <a:rPr lang="pl-PL" sz="9600" dirty="0">
                <a:solidFill>
                  <a:schemeClr val="bg1"/>
                </a:solidFill>
                <a:latin typeface="Sofia Pro Light" panose="020B0000000000000000" pitchFamily="34" charset="0"/>
              </a:rPr>
              <a:t>ŹRÓDŁA</a:t>
            </a:r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9AF096CA-4DBB-C844-87AB-FD8C00869E39}"/>
              </a:ext>
            </a:extLst>
          </p:cNvPr>
          <p:cNvSpPr txBox="1">
            <a:spLocks/>
          </p:cNvSpPr>
          <p:nvPr/>
        </p:nvSpPr>
        <p:spPr>
          <a:xfrm>
            <a:off x="724461" y="6031114"/>
            <a:ext cx="2871413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400">
                <a:solidFill>
                  <a:schemeClr val="bg1"/>
                </a:solidFill>
                <a:latin typeface="Sofia Pro Light" panose="020B0000000000000000" pitchFamily="34" charset="0"/>
              </a:rPr>
              <a:t>Zapraszamy do lektury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D6DD9AC-9A13-FB4D-95B6-45F95E0E66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234" y="329961"/>
            <a:ext cx="2088078" cy="3132116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07BF1A5-B58F-2F42-9B85-E66AF92471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129" y="3591822"/>
            <a:ext cx="2071971" cy="291851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1942BA0-CC4E-3242-A422-C850497631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22" y="358570"/>
            <a:ext cx="1474335" cy="195017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1366EA2-8D98-EA4A-A078-1C4EC7CF9C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023" y="2453911"/>
            <a:ext cx="1462634" cy="195017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95A47595-CB41-7B41-9530-4527B45827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057" y="4549252"/>
            <a:ext cx="1434863" cy="1961087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1676375-890E-2348-BBD2-41E9AB2AE9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368" y="358570"/>
            <a:ext cx="1293618" cy="1950178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1931CD02-4875-B743-86E4-9F60B51C106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368" y="2448879"/>
            <a:ext cx="1347789" cy="1950178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682ECE17-5305-294E-A809-85A66F0803B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876" y="4539188"/>
            <a:ext cx="1377244" cy="1950178"/>
          </a:xfrm>
          <a:prstGeom prst="rect">
            <a:avLst/>
          </a:prstGeom>
        </p:spPr>
      </p:pic>
      <p:sp>
        <p:nvSpPr>
          <p:cNvPr id="17" name="Tytuł 1">
            <a:extLst>
              <a:ext uri="{FF2B5EF4-FFF2-40B4-BE49-F238E27FC236}">
                <a16:creationId xmlns:a16="http://schemas.microsoft.com/office/drawing/2014/main" id="{AF43EA89-50B1-A249-A489-7DEE2873C665}"/>
              </a:ext>
            </a:extLst>
          </p:cNvPr>
          <p:cNvSpPr txBox="1">
            <a:spLocks/>
          </p:cNvSpPr>
          <p:nvPr/>
        </p:nvSpPr>
        <p:spPr>
          <a:xfrm>
            <a:off x="609601" y="761066"/>
            <a:ext cx="10170695" cy="420354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780"/>
              </a:lnSpc>
            </a:pPr>
            <a:r>
              <a:rPr lang="pl-PL" sz="9600" dirty="0">
                <a:solidFill>
                  <a:schemeClr val="bg1"/>
                </a:solidFill>
                <a:latin typeface="Sofia Pro Light" panose="020B0000000000000000" pitchFamily="34" charset="0"/>
              </a:rPr>
              <a:t>DOBRE</a:t>
            </a:r>
          </a:p>
        </p:txBody>
      </p:sp>
    </p:spTree>
    <p:extLst>
      <p:ext uri="{BB962C8B-B14F-4D97-AF65-F5344CB8AC3E}">
        <p14:creationId xmlns:p14="http://schemas.microsoft.com/office/powerpoint/2010/main" val="27535043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619A0F6-9EE5-9D4C-B3A7-4213CDBDE82E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D3A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C000"/>
              </a:solidFill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967158B5-F5E6-CE40-9F40-8C5D0E4C8394}"/>
              </a:ext>
            </a:extLst>
          </p:cNvPr>
          <p:cNvSpPr txBox="1">
            <a:spLocks/>
          </p:cNvSpPr>
          <p:nvPr/>
        </p:nvSpPr>
        <p:spPr>
          <a:xfrm>
            <a:off x="1219198" y="1953111"/>
            <a:ext cx="10972802" cy="4388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400">
                <a:solidFill>
                  <a:schemeClr val="bg1"/>
                </a:solidFill>
                <a:latin typeface="Sofia Pro Light" panose="020B0000000000000000" pitchFamily="34" charset="0"/>
              </a:rPr>
              <a:t>Zapraszamy na…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CC941867-6206-6F44-9A70-8C5D7DDE05E3}"/>
              </a:ext>
            </a:extLst>
          </p:cNvPr>
          <p:cNvSpPr txBox="1">
            <a:spLocks/>
          </p:cNvSpPr>
          <p:nvPr/>
        </p:nvSpPr>
        <p:spPr>
          <a:xfrm>
            <a:off x="1122946" y="3279677"/>
            <a:ext cx="10170695" cy="130836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780"/>
              </a:lnSpc>
            </a:pPr>
            <a:r>
              <a:rPr lang="pl-PL" sz="9600" dirty="0">
                <a:solidFill>
                  <a:schemeClr val="bg1"/>
                </a:solidFill>
                <a:latin typeface="Sofia Pro Light" panose="020B0000000000000000" pitchFamily="34" charset="0"/>
              </a:rPr>
              <a:t>CHAT</a:t>
            </a: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C736DD0F-9BE0-F846-A591-90704B263DFA}"/>
              </a:ext>
            </a:extLst>
          </p:cNvPr>
          <p:cNvSpPr txBox="1">
            <a:spLocks/>
          </p:cNvSpPr>
          <p:nvPr/>
        </p:nvSpPr>
        <p:spPr>
          <a:xfrm>
            <a:off x="1219198" y="4652212"/>
            <a:ext cx="3914276" cy="10836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l-PL" sz="1600">
                <a:solidFill>
                  <a:schemeClr val="bg1"/>
                </a:solidFill>
                <a:latin typeface="Sofia Pro Light" panose="020B0000000000000000" pitchFamily="34" charset="0"/>
              </a:rPr>
              <a:t>Czyli Q&amp;A </a:t>
            </a:r>
          </a:p>
          <a:p>
            <a:pPr algn="l">
              <a:lnSpc>
                <a:spcPct val="150000"/>
              </a:lnSpc>
            </a:pPr>
            <a:r>
              <a:rPr lang="pl-PL" sz="1600">
                <a:solidFill>
                  <a:schemeClr val="bg1"/>
                </a:solidFill>
                <a:latin typeface="Sofia Pro Light" panose="020B0000000000000000" pitchFamily="34" charset="0"/>
              </a:rPr>
              <a:t>Pytania i odpowiedzi po </a:t>
            </a:r>
            <a:r>
              <a:rPr lang="pl-PL" sz="1600" err="1">
                <a:solidFill>
                  <a:schemeClr val="bg1"/>
                </a:solidFill>
                <a:latin typeface="Sofia Pro Light" panose="020B0000000000000000" pitchFamily="34" charset="0"/>
              </a:rPr>
              <a:t>Webinarze</a:t>
            </a:r>
            <a:endParaRPr lang="pl-PL" sz="1600">
              <a:solidFill>
                <a:schemeClr val="bg1"/>
              </a:solidFill>
              <a:latin typeface="Sofia Pro Light" panose="020B0000000000000000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A8367BD-6CA0-6749-A75C-536AA81CA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1135" y="2531394"/>
            <a:ext cx="2251242" cy="432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4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ostokąt 26">
            <a:extLst>
              <a:ext uri="{FF2B5EF4-FFF2-40B4-BE49-F238E27FC236}">
                <a16:creationId xmlns:a16="http://schemas.microsoft.com/office/drawing/2014/main" id="{4C84C85B-68C4-AB44-BE27-BBCBDA15BDAE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C000"/>
              </a:solidFill>
            </a:endParaRPr>
          </a:p>
        </p:txBody>
      </p:sp>
      <p:sp>
        <p:nvSpPr>
          <p:cNvPr id="25" name="Tytuł 1">
            <a:extLst>
              <a:ext uri="{FF2B5EF4-FFF2-40B4-BE49-F238E27FC236}">
                <a16:creationId xmlns:a16="http://schemas.microsoft.com/office/drawing/2014/main" id="{5143E116-AB48-5749-B122-8B719259E93E}"/>
              </a:ext>
            </a:extLst>
          </p:cNvPr>
          <p:cNvSpPr txBox="1">
            <a:spLocks/>
          </p:cNvSpPr>
          <p:nvPr/>
        </p:nvSpPr>
        <p:spPr>
          <a:xfrm>
            <a:off x="-142067" y="4367939"/>
            <a:ext cx="12192000" cy="7977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4800">
              <a:latin typeface="Sofia Pro Light" panose="020B0000000000000000" pitchFamily="34" charset="0"/>
            </a:endParaRP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885271A4-0C22-7E43-A47D-A33905232795}"/>
              </a:ext>
            </a:extLst>
          </p:cNvPr>
          <p:cNvSpPr txBox="1">
            <a:spLocks/>
          </p:cNvSpPr>
          <p:nvPr/>
        </p:nvSpPr>
        <p:spPr>
          <a:xfrm>
            <a:off x="0" y="3101544"/>
            <a:ext cx="12192001" cy="4184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300" b="1" dirty="0" err="1">
                <a:solidFill>
                  <a:srgbClr val="D3A579"/>
                </a:solidFill>
                <a:latin typeface="Sofia Pro Light" panose="020B0000000000000000" pitchFamily="34" charset="0"/>
              </a:rPr>
              <a:t>www.mindfulnessassociation.org.pl</a:t>
            </a:r>
            <a:endParaRPr lang="pl-PL" sz="1300" b="1" dirty="0">
              <a:solidFill>
                <a:srgbClr val="D3A579"/>
              </a:solidFill>
              <a:latin typeface="Sofia Pro Light" panose="020B0000000000000000" pitchFamily="34" charset="0"/>
            </a:endParaRP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BC9139C-95CA-2848-9274-55B778CE2323}"/>
              </a:ext>
            </a:extLst>
          </p:cNvPr>
          <p:cNvSpPr txBox="1">
            <a:spLocks/>
          </p:cNvSpPr>
          <p:nvPr/>
        </p:nvSpPr>
        <p:spPr>
          <a:xfrm>
            <a:off x="4334774" y="2261262"/>
            <a:ext cx="3522452" cy="542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l-PL" sz="1100" dirty="0">
                <a:solidFill>
                  <a:schemeClr val="bg2"/>
                </a:solidFill>
                <a:latin typeface="Sofia Pro Light" panose="020B0000000000000000" pitchFamily="34" charset="0"/>
              </a:rPr>
              <a:t>Więcej informacji znajdziesz </a:t>
            </a:r>
          </a:p>
          <a:p>
            <a:pPr>
              <a:lnSpc>
                <a:spcPct val="120000"/>
              </a:lnSpc>
            </a:pPr>
            <a:r>
              <a:rPr lang="pl-PL" sz="1100" dirty="0">
                <a:solidFill>
                  <a:schemeClr val="bg2"/>
                </a:solidFill>
                <a:latin typeface="Sofia Pro Light" panose="020B0000000000000000" pitchFamily="34" charset="0"/>
              </a:rPr>
              <a:t>na naszej stronie: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58B678C-8CCB-D242-BB94-D910D34E5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111" y="4105093"/>
            <a:ext cx="1674851" cy="124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6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1789</TotalTime>
  <Words>502</Words>
  <Application>Microsoft Office PowerPoint</Application>
  <PresentationFormat>Panoramiczny</PresentationFormat>
  <Paragraphs>173</Paragraphs>
  <Slides>29</Slides>
  <Notes>6</Notes>
  <HiddenSlides>0</HiddenSlides>
  <MMClips>3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29</vt:i4>
      </vt:variant>
    </vt:vector>
  </HeadingPairs>
  <TitlesOfParts>
    <vt:vector size="41" baseType="lpstr">
      <vt:lpstr>Microsoft YaHei</vt:lpstr>
      <vt:lpstr>Arial</vt:lpstr>
      <vt:lpstr>Calibri</vt:lpstr>
      <vt:lpstr>Calibri Light</vt:lpstr>
      <vt:lpstr>Lora</vt:lpstr>
      <vt:lpstr>Lucida Sans Unicode</vt:lpstr>
      <vt:lpstr>Sofia Pro</vt:lpstr>
      <vt:lpstr>Sofia Pro Light</vt:lpstr>
      <vt:lpstr>Times New Roman</vt:lpstr>
      <vt:lpstr>Motyw pakietu Office</vt:lpstr>
      <vt:lpstr>1_Motyw pakietu Office</vt:lpstr>
      <vt:lpstr>2_Motyw pakietu Office</vt:lpstr>
      <vt:lpstr>Bądź. Z życzliwością</vt:lpstr>
      <vt:lpstr>Bądź. Z życzliwością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Bądź. Z życzliwością</dc:title>
  <dc:creator>AWF</dc:creator>
  <cp:lastModifiedBy>AWF</cp:lastModifiedBy>
  <cp:revision>116</cp:revision>
  <cp:lastPrinted>2021-01-26T22:21:22Z</cp:lastPrinted>
  <dcterms:created xsi:type="dcterms:W3CDTF">2021-01-12T08:41:05Z</dcterms:created>
  <dcterms:modified xsi:type="dcterms:W3CDTF">2021-05-17T16:10:54Z</dcterms:modified>
</cp:coreProperties>
</file>